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re Sugar" charset="1" panose="00000000000000000000"/>
      <p:regular r:id="rId22"/>
    </p:embeddedFont>
    <p:embeddedFont>
      <p:font typeface="Nunito" charset="1" panose="00000500000000000000"/>
      <p:regular r:id="rId23"/>
    </p:embeddedFont>
    <p:embeddedFont>
      <p:font typeface="Nunito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5.png" Type="http://schemas.openxmlformats.org/officeDocument/2006/relationships/image"/><Relationship Id="rId11" Target="../media/image146.svg" Type="http://schemas.openxmlformats.org/officeDocument/2006/relationships/image"/><Relationship Id="rId12" Target="../media/image147.png" Type="http://schemas.openxmlformats.org/officeDocument/2006/relationships/image"/><Relationship Id="rId13" Target="../media/image148.svg" Type="http://schemas.openxmlformats.org/officeDocument/2006/relationships/image"/><Relationship Id="rId14" Target="../media/image149.png" Type="http://schemas.openxmlformats.org/officeDocument/2006/relationships/image"/><Relationship Id="rId15" Target="../media/image150.svg" Type="http://schemas.openxmlformats.org/officeDocument/2006/relationships/image"/><Relationship Id="rId16" Target="../media/image151.png" Type="http://schemas.openxmlformats.org/officeDocument/2006/relationships/image"/><Relationship Id="rId17" Target="../media/image152.svg" Type="http://schemas.openxmlformats.org/officeDocument/2006/relationships/image"/><Relationship Id="rId18" Target="../media/image153.png" Type="http://schemas.openxmlformats.org/officeDocument/2006/relationships/image"/><Relationship Id="rId19" Target="../media/image15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41.png" Type="http://schemas.openxmlformats.org/officeDocument/2006/relationships/image"/><Relationship Id="rId7" Target="../media/image142.svg" Type="http://schemas.openxmlformats.org/officeDocument/2006/relationships/image"/><Relationship Id="rId8" Target="../media/image143.png" Type="http://schemas.openxmlformats.org/officeDocument/2006/relationships/image"/><Relationship Id="rId9" Target="../media/image1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7.png" Type="http://schemas.openxmlformats.org/officeDocument/2006/relationships/image"/><Relationship Id="rId11" Target="../media/image158.svg" Type="http://schemas.openxmlformats.org/officeDocument/2006/relationships/image"/><Relationship Id="rId12" Target="../media/image159.png" Type="http://schemas.openxmlformats.org/officeDocument/2006/relationships/image"/><Relationship Id="rId13" Target="../media/image160.png" Type="http://schemas.openxmlformats.org/officeDocument/2006/relationships/image"/><Relationship Id="rId14" Target="../media/image161.svg" Type="http://schemas.openxmlformats.org/officeDocument/2006/relationships/image"/><Relationship Id="rId15" Target="../media/image162.png" Type="http://schemas.openxmlformats.org/officeDocument/2006/relationships/image"/><Relationship Id="rId16" Target="../media/image163.svg" Type="http://schemas.openxmlformats.org/officeDocument/2006/relationships/image"/><Relationship Id="rId17" Target="../media/image164.png" Type="http://schemas.openxmlformats.org/officeDocument/2006/relationships/image"/><Relationship Id="rId18" Target="../media/image165.svg" Type="http://schemas.openxmlformats.org/officeDocument/2006/relationships/image"/><Relationship Id="rId19" Target="../media/image166.png" Type="http://schemas.openxmlformats.org/officeDocument/2006/relationships/image"/><Relationship Id="rId2" Target="../media/image120.png" Type="http://schemas.openxmlformats.org/officeDocument/2006/relationships/image"/><Relationship Id="rId20" Target="../media/image167.svg" Type="http://schemas.openxmlformats.org/officeDocument/2006/relationships/image"/><Relationship Id="rId3" Target="../media/image121.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47.png" Type="http://schemas.openxmlformats.org/officeDocument/2006/relationships/image"/><Relationship Id="rId7" Target="../media/image148.svg" Type="http://schemas.openxmlformats.org/officeDocument/2006/relationships/image"/><Relationship Id="rId8" Target="../media/image155.png" Type="http://schemas.openxmlformats.org/officeDocument/2006/relationships/image"/><Relationship Id="rId9" Target="../media/image15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2.png" Type="http://schemas.openxmlformats.org/officeDocument/2006/relationships/image"/><Relationship Id="rId11" Target="../media/image173.png" Type="http://schemas.openxmlformats.org/officeDocument/2006/relationships/image"/><Relationship Id="rId12" Target="../media/image174.svg" Type="http://schemas.openxmlformats.org/officeDocument/2006/relationships/image"/><Relationship Id="rId13" Target="../media/image175.png" Type="http://schemas.openxmlformats.org/officeDocument/2006/relationships/image"/><Relationship Id="rId14" Target="../media/image176.svg" Type="http://schemas.openxmlformats.org/officeDocument/2006/relationships/image"/><Relationship Id="rId15" Target="../media/image177.png" Type="http://schemas.openxmlformats.org/officeDocument/2006/relationships/image"/><Relationship Id="rId16" Target="../media/image17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68.png" Type="http://schemas.openxmlformats.org/officeDocument/2006/relationships/image"/><Relationship Id="rId7" Target="../media/image169.svg" Type="http://schemas.openxmlformats.org/officeDocument/2006/relationships/image"/><Relationship Id="rId8" Target="../media/image170.png" Type="http://schemas.openxmlformats.org/officeDocument/2006/relationships/image"/><Relationship Id="rId9" Target="../media/image17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3.png" Type="http://schemas.openxmlformats.org/officeDocument/2006/relationships/image"/><Relationship Id="rId11" Target="../media/image184.svg" Type="http://schemas.openxmlformats.org/officeDocument/2006/relationships/image"/><Relationship Id="rId12" Target="../media/image185.png" Type="http://schemas.openxmlformats.org/officeDocument/2006/relationships/image"/><Relationship Id="rId13" Target="../media/image186.svg" Type="http://schemas.openxmlformats.org/officeDocument/2006/relationships/image"/><Relationship Id="rId14" Target="../media/image187.png" Type="http://schemas.openxmlformats.org/officeDocument/2006/relationships/image"/><Relationship Id="rId15" Target="../media/image188.svg" Type="http://schemas.openxmlformats.org/officeDocument/2006/relationships/image"/><Relationship Id="rId16" Target="../media/image189.png" Type="http://schemas.openxmlformats.org/officeDocument/2006/relationships/image"/><Relationship Id="rId17" Target="../media/image30.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79.png" Type="http://schemas.openxmlformats.org/officeDocument/2006/relationships/image"/><Relationship Id="rId7" Target="../media/image180.svg" Type="http://schemas.openxmlformats.org/officeDocument/2006/relationships/image"/><Relationship Id="rId8" Target="../media/image181.png" Type="http://schemas.openxmlformats.org/officeDocument/2006/relationships/image"/><Relationship Id="rId9" Target="../media/image18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13" Target="../media/image101.svg" Type="http://schemas.openxmlformats.org/officeDocument/2006/relationships/image"/><Relationship Id="rId14" Target="../media/image102.png" Type="http://schemas.openxmlformats.org/officeDocument/2006/relationships/image"/><Relationship Id="rId15" Target="../media/image103.svg" Type="http://schemas.openxmlformats.org/officeDocument/2006/relationships/image"/><Relationship Id="rId16" Target="../media/image104.png" Type="http://schemas.openxmlformats.org/officeDocument/2006/relationships/image"/><Relationship Id="rId17" Target="../media/image190.png" Type="http://schemas.openxmlformats.org/officeDocument/2006/relationships/image"/><Relationship Id="rId18" Target="../media/image191.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13" Target="../media/image101.svg" Type="http://schemas.openxmlformats.org/officeDocument/2006/relationships/image"/><Relationship Id="rId14" Target="../media/image102.png" Type="http://schemas.openxmlformats.org/officeDocument/2006/relationships/image"/><Relationship Id="rId15" Target="../media/image103.svg" Type="http://schemas.openxmlformats.org/officeDocument/2006/relationships/image"/><Relationship Id="rId16" Target="../media/image104.png" Type="http://schemas.openxmlformats.org/officeDocument/2006/relationships/image"/><Relationship Id="rId17" Target="../media/image192.png" Type="http://schemas.openxmlformats.org/officeDocument/2006/relationships/image"/><Relationship Id="rId18" Target="../media/image193.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94.png" Type="http://schemas.openxmlformats.org/officeDocument/2006/relationships/image"/><Relationship Id="rId7" Target="../media/image195.png" Type="http://schemas.openxmlformats.org/officeDocument/2006/relationships/image"/><Relationship Id="rId8" Target="../media/image19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png" Type="http://schemas.openxmlformats.org/officeDocument/2006/relationships/image"/><Relationship Id="rId2" Target="../media/image31.png" Type="http://schemas.openxmlformats.org/officeDocument/2006/relationships/image"/><Relationship Id="rId20" Target="../media/image49.svg" Type="http://schemas.openxmlformats.org/officeDocument/2006/relationships/image"/><Relationship Id="rId21" Target="../media/image50.png" Type="http://schemas.openxmlformats.org/officeDocument/2006/relationships/image"/><Relationship Id="rId22" Target="../media/image51.svg" Type="http://schemas.openxmlformats.org/officeDocument/2006/relationships/image"/><Relationship Id="rId23" Target="https://docs.google.com/forms/d/e/1FAIpQLSfPiMXrbbjDo5eb1I77yfHAYo4dW1_eVx-hUhfKWhFDHgcP_A/viewform" TargetMode="External" Type="http://schemas.openxmlformats.org/officeDocument/2006/relationships/hyperlink"/><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15" Target="../media/image63.png" Type="http://schemas.openxmlformats.org/officeDocument/2006/relationships/image"/><Relationship Id="rId16" Target="../media/image64.svg" Type="http://schemas.openxmlformats.org/officeDocument/2006/relationships/image"/><Relationship Id="rId17" Target="../media/image65.png" Type="http://schemas.openxmlformats.org/officeDocument/2006/relationships/image"/><Relationship Id="rId18" Target="../media/image66.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79.png" Type="http://schemas.openxmlformats.org/officeDocument/2006/relationships/image"/><Relationship Id="rId17" Target="../media/image80.svg" Type="http://schemas.openxmlformats.org/officeDocument/2006/relationships/image"/><Relationship Id="rId18" Target="../media/image81.png" Type="http://schemas.openxmlformats.org/officeDocument/2006/relationships/image"/><Relationship Id="rId19" Target="../media/image82.svg" Type="http://schemas.openxmlformats.org/officeDocument/2006/relationships/image"/><Relationship Id="rId2" Target="../media/image31.png" Type="http://schemas.openxmlformats.org/officeDocument/2006/relationships/image"/><Relationship Id="rId20" Target="../media/image83.png" Type="http://schemas.openxmlformats.org/officeDocument/2006/relationships/image"/><Relationship Id="rId21" Target="../media/image84.svg" Type="http://schemas.openxmlformats.org/officeDocument/2006/relationships/image"/><Relationship Id="rId22" Target="../media/image85.png" Type="http://schemas.openxmlformats.org/officeDocument/2006/relationships/image"/><Relationship Id="rId23" Target="../media/image86.svg" Type="http://schemas.openxmlformats.org/officeDocument/2006/relationships/image"/><Relationship Id="rId24" Target="../media/image87.jpeg" Type="http://schemas.openxmlformats.org/officeDocument/2006/relationships/image"/><Relationship Id="rId25" Target="../media/image88.jpeg" Type="http://schemas.openxmlformats.org/officeDocument/2006/relationships/image"/><Relationship Id="rId26" Target="../media/image89.jpeg" Type="http://schemas.openxmlformats.org/officeDocument/2006/relationships/image"/><Relationship Id="rId3" Target="../media/image32.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100.png" Type="http://schemas.openxmlformats.org/officeDocument/2006/relationships/image"/><Relationship Id="rId15" Target="../media/image101.svg" Type="http://schemas.openxmlformats.org/officeDocument/2006/relationships/image"/><Relationship Id="rId16" Target="../media/image102.png" Type="http://schemas.openxmlformats.org/officeDocument/2006/relationships/image"/><Relationship Id="rId17" Target="../media/image103.svg" Type="http://schemas.openxmlformats.org/officeDocument/2006/relationships/image"/><Relationship Id="rId18" Target="../media/image104.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109.png" Type="http://schemas.openxmlformats.org/officeDocument/2006/relationships/image"/><Relationship Id="rId13" Target="../media/image110.svg" Type="http://schemas.openxmlformats.org/officeDocument/2006/relationships/image"/><Relationship Id="rId14" Target="../media/image111.png" Type="http://schemas.openxmlformats.org/officeDocument/2006/relationships/image"/><Relationship Id="rId15" Target="../media/image112.svg" Type="http://schemas.openxmlformats.org/officeDocument/2006/relationships/image"/><Relationship Id="rId16" Target="../media/image113.png" Type="http://schemas.openxmlformats.org/officeDocument/2006/relationships/image"/><Relationship Id="rId17" Target="../media/image114.svg" Type="http://schemas.openxmlformats.org/officeDocument/2006/relationships/image"/><Relationship Id="rId18" Target="../media/image115.png" Type="http://schemas.openxmlformats.org/officeDocument/2006/relationships/image"/><Relationship Id="rId19" Target="../media/image116.svg" Type="http://schemas.openxmlformats.org/officeDocument/2006/relationships/image"/><Relationship Id="rId2" Target="../media/image31.png" Type="http://schemas.openxmlformats.org/officeDocument/2006/relationships/image"/><Relationship Id="rId20" Target="../media/image117.png" Type="http://schemas.openxmlformats.org/officeDocument/2006/relationships/image"/><Relationship Id="rId21" Target="../media/image118.svg" Type="http://schemas.openxmlformats.org/officeDocument/2006/relationships/image"/><Relationship Id="rId22" Target="../media/image119.png" Type="http://schemas.openxmlformats.org/officeDocument/2006/relationships/image"/><Relationship Id="rId3" Target="../media/image3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png" Type="http://schemas.openxmlformats.org/officeDocument/2006/relationships/image"/><Relationship Id="rId11" Target="../media/image129.svg" Type="http://schemas.openxmlformats.org/officeDocument/2006/relationships/image"/><Relationship Id="rId12" Target="../media/image130.png" Type="http://schemas.openxmlformats.org/officeDocument/2006/relationships/image"/><Relationship Id="rId13" Target="../media/image131.svg" Type="http://schemas.openxmlformats.org/officeDocument/2006/relationships/image"/><Relationship Id="rId14" Target="../media/image132.png" Type="http://schemas.openxmlformats.org/officeDocument/2006/relationships/image"/><Relationship Id="rId15" Target="../media/image133.svg" Type="http://schemas.openxmlformats.org/officeDocument/2006/relationships/image"/><Relationship Id="rId16" Target="../media/image134.png" Type="http://schemas.openxmlformats.org/officeDocument/2006/relationships/image"/><Relationship Id="rId2" Target="../media/image120.png" Type="http://schemas.openxmlformats.org/officeDocument/2006/relationships/image"/><Relationship Id="rId3" Target="../media/image121.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 Id="rId8" Target="../media/image126.png" Type="http://schemas.openxmlformats.org/officeDocument/2006/relationships/image"/><Relationship Id="rId9" Target="../media/image1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 Id="rId6" Target="../media/image137.png" Type="http://schemas.openxmlformats.org/officeDocument/2006/relationships/image"/><Relationship Id="rId7" Target="../media/image138.svg" Type="http://schemas.openxmlformats.org/officeDocument/2006/relationships/image"/><Relationship Id="rId8" Target="../media/image139.png" Type="http://schemas.openxmlformats.org/officeDocument/2006/relationships/image"/><Relationship Id="rId9" Target="../media/image1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845" y="-629829"/>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17019" y="1670293"/>
            <a:ext cx="13453962" cy="7774652"/>
            <a:chOff x="0" y="0"/>
            <a:chExt cx="5490351" cy="3172714"/>
          </a:xfrm>
        </p:grpSpPr>
        <p:sp>
          <p:nvSpPr>
            <p:cNvPr name="Freeform 4" id="4"/>
            <p:cNvSpPr/>
            <p:nvPr/>
          </p:nvSpPr>
          <p:spPr>
            <a:xfrm flipH="false" flipV="false" rot="0">
              <a:off x="0" y="0"/>
              <a:ext cx="5490351" cy="3172714"/>
            </a:xfrm>
            <a:custGeom>
              <a:avLst/>
              <a:gdLst/>
              <a:ahLst/>
              <a:cxnLst/>
              <a:rect r="r" b="b" t="t" l="l"/>
              <a:pathLst>
                <a:path h="3172714" w="5490351">
                  <a:moveTo>
                    <a:pt x="5365891" y="3172714"/>
                  </a:moveTo>
                  <a:lnTo>
                    <a:pt x="124460" y="3172714"/>
                  </a:lnTo>
                  <a:cubicBezTo>
                    <a:pt x="55880" y="3172714"/>
                    <a:pt x="0" y="3116834"/>
                    <a:pt x="0" y="3048254"/>
                  </a:cubicBezTo>
                  <a:lnTo>
                    <a:pt x="0" y="124460"/>
                  </a:lnTo>
                  <a:cubicBezTo>
                    <a:pt x="0" y="55880"/>
                    <a:pt x="55880" y="0"/>
                    <a:pt x="124460" y="0"/>
                  </a:cubicBezTo>
                  <a:lnTo>
                    <a:pt x="5365891" y="0"/>
                  </a:lnTo>
                  <a:cubicBezTo>
                    <a:pt x="5434471" y="0"/>
                    <a:pt x="5490351" y="55880"/>
                    <a:pt x="5490351" y="124460"/>
                  </a:cubicBezTo>
                  <a:lnTo>
                    <a:pt x="5490351" y="3048254"/>
                  </a:lnTo>
                  <a:cubicBezTo>
                    <a:pt x="5490351" y="3116834"/>
                    <a:pt x="5434471" y="3172714"/>
                    <a:pt x="5365891" y="3172714"/>
                  </a:cubicBezTo>
                  <a:close/>
                </a:path>
              </a:pathLst>
            </a:custGeom>
            <a:solidFill>
              <a:srgbClr val="51604D"/>
            </a:solidFill>
          </p:spPr>
        </p:sp>
      </p:grpSp>
      <p:grpSp>
        <p:nvGrpSpPr>
          <p:cNvPr name="Group 5" id="5"/>
          <p:cNvGrpSpPr/>
          <p:nvPr/>
        </p:nvGrpSpPr>
        <p:grpSpPr>
          <a:xfrm rot="-10800000">
            <a:off x="3163293" y="1028700"/>
            <a:ext cx="5003304" cy="782571"/>
            <a:chOff x="0" y="0"/>
            <a:chExt cx="38779425" cy="6065520"/>
          </a:xfrm>
        </p:grpSpPr>
        <p:sp>
          <p:nvSpPr>
            <p:cNvPr name="Freeform 6" id="6"/>
            <p:cNvSpPr/>
            <p:nvPr/>
          </p:nvSpPr>
          <p:spPr>
            <a:xfrm flipH="false" flipV="false" rot="0">
              <a:off x="-50800" y="0"/>
              <a:ext cx="38881025" cy="6066790"/>
            </a:xfrm>
            <a:custGeom>
              <a:avLst/>
              <a:gdLst/>
              <a:ahLst/>
              <a:cxnLst/>
              <a:rect r="r" b="b" t="t" l="l"/>
              <a:pathLst>
                <a:path h="6066790" w="38881025">
                  <a:moveTo>
                    <a:pt x="1692910" y="0"/>
                  </a:moveTo>
                  <a:lnTo>
                    <a:pt x="1692910" y="6065520"/>
                  </a:lnTo>
                  <a:cubicBezTo>
                    <a:pt x="1710690" y="6066790"/>
                    <a:pt x="1728470" y="6066790"/>
                    <a:pt x="1746250" y="6066790"/>
                  </a:cubicBezTo>
                  <a:lnTo>
                    <a:pt x="37124615" y="6066790"/>
                  </a:lnTo>
                  <a:lnTo>
                    <a:pt x="37124615" y="0"/>
                  </a:lnTo>
                  <a:lnTo>
                    <a:pt x="1692910" y="0"/>
                  </a:lnTo>
                  <a:close/>
                  <a:moveTo>
                    <a:pt x="37581815" y="0"/>
                  </a:moveTo>
                  <a:lnTo>
                    <a:pt x="37124615" y="0"/>
                  </a:lnTo>
                  <a:lnTo>
                    <a:pt x="37124615" y="6065520"/>
                  </a:lnTo>
                  <a:lnTo>
                    <a:pt x="37134775" y="6065520"/>
                  </a:lnTo>
                  <a:cubicBezTo>
                    <a:pt x="37873915" y="6065520"/>
                    <a:pt x="38522886" y="5462270"/>
                    <a:pt x="38576225" y="4725670"/>
                  </a:cubicBezTo>
                  <a:lnTo>
                    <a:pt x="38826415" y="1338580"/>
                  </a:lnTo>
                  <a:cubicBezTo>
                    <a:pt x="38881025" y="603250"/>
                    <a:pt x="38320954" y="0"/>
                    <a:pt x="37581815"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51604D"/>
            </a:solidFill>
          </p:spPr>
        </p:sp>
      </p:grpSp>
      <p:sp>
        <p:nvSpPr>
          <p:cNvPr name="Freeform 7" id="7"/>
          <p:cNvSpPr/>
          <p:nvPr/>
        </p:nvSpPr>
        <p:spPr>
          <a:xfrm flipH="false" flipV="false" rot="0">
            <a:off x="1374557" y="7553626"/>
            <a:ext cx="2620274" cy="2704799"/>
          </a:xfrm>
          <a:custGeom>
            <a:avLst/>
            <a:gdLst/>
            <a:ahLst/>
            <a:cxnLst/>
            <a:rect r="r" b="b" t="t" l="l"/>
            <a:pathLst>
              <a:path h="2704799" w="2620274">
                <a:moveTo>
                  <a:pt x="0" y="0"/>
                </a:moveTo>
                <a:lnTo>
                  <a:pt x="2620274" y="0"/>
                </a:lnTo>
                <a:lnTo>
                  <a:pt x="2620274" y="2704799"/>
                </a:lnTo>
                <a:lnTo>
                  <a:pt x="0" y="2704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664291" y="7582201"/>
            <a:ext cx="3367139" cy="2442706"/>
          </a:xfrm>
          <a:custGeom>
            <a:avLst/>
            <a:gdLst/>
            <a:ahLst/>
            <a:cxnLst/>
            <a:rect r="r" b="b" t="t" l="l"/>
            <a:pathLst>
              <a:path h="2442706" w="3367139">
                <a:moveTo>
                  <a:pt x="0" y="0"/>
                </a:moveTo>
                <a:lnTo>
                  <a:pt x="3367139" y="0"/>
                </a:lnTo>
                <a:lnTo>
                  <a:pt x="3367139" y="2442706"/>
                </a:lnTo>
                <a:lnTo>
                  <a:pt x="0" y="2442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399298">
            <a:off x="14424176" y="2534116"/>
            <a:ext cx="588964" cy="1732247"/>
          </a:xfrm>
          <a:custGeom>
            <a:avLst/>
            <a:gdLst/>
            <a:ahLst/>
            <a:cxnLst/>
            <a:rect r="r" b="b" t="t" l="l"/>
            <a:pathLst>
              <a:path h="1732247" w="588964">
                <a:moveTo>
                  <a:pt x="0" y="0"/>
                </a:moveTo>
                <a:lnTo>
                  <a:pt x="588964" y="0"/>
                </a:lnTo>
                <a:lnTo>
                  <a:pt x="588964" y="1732247"/>
                </a:lnTo>
                <a:lnTo>
                  <a:pt x="0" y="1732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222827" y="5363835"/>
            <a:ext cx="660080" cy="660080"/>
          </a:xfrm>
          <a:custGeom>
            <a:avLst/>
            <a:gdLst/>
            <a:ahLst/>
            <a:cxnLst/>
            <a:rect r="r" b="b" t="t" l="l"/>
            <a:pathLst>
              <a:path h="660080" w="660080">
                <a:moveTo>
                  <a:pt x="0" y="0"/>
                </a:moveTo>
                <a:lnTo>
                  <a:pt x="660080" y="0"/>
                </a:lnTo>
                <a:lnTo>
                  <a:pt x="660080" y="660079"/>
                </a:lnTo>
                <a:lnTo>
                  <a:pt x="0" y="660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2581708">
            <a:off x="3732469" y="5745766"/>
            <a:ext cx="756699" cy="433382"/>
          </a:xfrm>
          <a:custGeom>
            <a:avLst/>
            <a:gdLst/>
            <a:ahLst/>
            <a:cxnLst/>
            <a:rect r="r" b="b" t="t" l="l"/>
            <a:pathLst>
              <a:path h="433382" w="756699">
                <a:moveTo>
                  <a:pt x="0" y="0"/>
                </a:moveTo>
                <a:lnTo>
                  <a:pt x="756699" y="0"/>
                </a:lnTo>
                <a:lnTo>
                  <a:pt x="756699" y="433382"/>
                </a:lnTo>
                <a:lnTo>
                  <a:pt x="0" y="433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807451" y="7271049"/>
            <a:ext cx="707523" cy="711403"/>
          </a:xfrm>
          <a:custGeom>
            <a:avLst/>
            <a:gdLst/>
            <a:ahLst/>
            <a:cxnLst/>
            <a:rect r="r" b="b" t="t" l="l"/>
            <a:pathLst>
              <a:path h="711403" w="707523">
                <a:moveTo>
                  <a:pt x="0" y="0"/>
                </a:moveTo>
                <a:lnTo>
                  <a:pt x="707522" y="0"/>
                </a:lnTo>
                <a:lnTo>
                  <a:pt x="707522" y="711403"/>
                </a:lnTo>
                <a:lnTo>
                  <a:pt x="0" y="7114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616059" y="2610484"/>
            <a:ext cx="1463056" cy="585222"/>
          </a:xfrm>
          <a:custGeom>
            <a:avLst/>
            <a:gdLst/>
            <a:ahLst/>
            <a:cxnLst/>
            <a:rect r="r" b="b" t="t" l="l"/>
            <a:pathLst>
              <a:path h="585222" w="1463056">
                <a:moveTo>
                  <a:pt x="0" y="0"/>
                </a:moveTo>
                <a:lnTo>
                  <a:pt x="1463056" y="0"/>
                </a:lnTo>
                <a:lnTo>
                  <a:pt x="1463056" y="585222"/>
                </a:lnTo>
                <a:lnTo>
                  <a:pt x="0" y="5852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8426524" y="5585153"/>
            <a:ext cx="1842126" cy="438761"/>
          </a:xfrm>
          <a:custGeom>
            <a:avLst/>
            <a:gdLst/>
            <a:ahLst/>
            <a:cxnLst/>
            <a:rect r="r" b="b" t="t" l="l"/>
            <a:pathLst>
              <a:path h="438761" w="1842126">
                <a:moveTo>
                  <a:pt x="0" y="0"/>
                </a:moveTo>
                <a:lnTo>
                  <a:pt x="1842126" y="0"/>
                </a:lnTo>
                <a:lnTo>
                  <a:pt x="1842126" y="438761"/>
                </a:lnTo>
                <a:lnTo>
                  <a:pt x="0" y="4387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5" id="15"/>
          <p:cNvSpPr txBox="true"/>
          <p:nvPr/>
        </p:nvSpPr>
        <p:spPr>
          <a:xfrm rot="0">
            <a:off x="3569342" y="2896719"/>
            <a:ext cx="11149316" cy="2797155"/>
          </a:xfrm>
          <a:prstGeom prst="rect">
            <a:avLst/>
          </a:prstGeom>
        </p:spPr>
        <p:txBody>
          <a:bodyPr anchor="t" rtlCol="false" tIns="0" lIns="0" bIns="0" rIns="0">
            <a:spAutoFit/>
          </a:bodyPr>
          <a:lstStyle/>
          <a:p>
            <a:pPr algn="ctr">
              <a:lnSpc>
                <a:spcPts val="11201"/>
              </a:lnSpc>
            </a:pPr>
            <a:r>
              <a:rPr lang="en-US" sz="8000">
                <a:solidFill>
                  <a:srgbClr val="FFFBEC"/>
                </a:solidFill>
                <a:latin typeface="More Sugar"/>
              </a:rPr>
              <a:t>Deneyap Mobil Uygulama</a:t>
            </a:r>
          </a:p>
        </p:txBody>
      </p:sp>
      <p:grpSp>
        <p:nvGrpSpPr>
          <p:cNvPr name="Group 16" id="16"/>
          <p:cNvGrpSpPr/>
          <p:nvPr/>
        </p:nvGrpSpPr>
        <p:grpSpPr>
          <a:xfrm rot="0">
            <a:off x="2654958" y="2060367"/>
            <a:ext cx="2679745" cy="26797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0"/>
              <a:stretch>
                <a:fillRect l="0" t="0" r="0" b="0"/>
              </a:stretch>
            </a:blipFill>
          </p:spPr>
        </p:sp>
      </p:grpSp>
      <p:sp>
        <p:nvSpPr>
          <p:cNvPr name="Freeform 18" id="18"/>
          <p:cNvSpPr/>
          <p:nvPr/>
        </p:nvSpPr>
        <p:spPr>
          <a:xfrm flipH="false" flipV="false" rot="0">
            <a:off x="11672844" y="4691458"/>
            <a:ext cx="2263591" cy="2579591"/>
          </a:xfrm>
          <a:custGeom>
            <a:avLst/>
            <a:gdLst/>
            <a:ahLst/>
            <a:cxnLst/>
            <a:rect r="r" b="b" t="t" l="l"/>
            <a:pathLst>
              <a:path h="2579591" w="2263591">
                <a:moveTo>
                  <a:pt x="0" y="0"/>
                </a:moveTo>
                <a:lnTo>
                  <a:pt x="2263591" y="0"/>
                </a:lnTo>
                <a:lnTo>
                  <a:pt x="2263591" y="2579591"/>
                </a:lnTo>
                <a:lnTo>
                  <a:pt x="0" y="2579591"/>
                </a:lnTo>
                <a:lnTo>
                  <a:pt x="0" y="0"/>
                </a:lnTo>
                <a:close/>
              </a:path>
            </a:pathLst>
          </a:custGeom>
          <a:blipFill>
            <a:blip r:embed="rId21"/>
            <a:stretch>
              <a:fillRect l="0" t="0" r="0" b="0"/>
            </a:stretch>
          </a:blipFill>
        </p:spPr>
      </p:sp>
      <p:sp>
        <p:nvSpPr>
          <p:cNvPr name="TextBox 19" id="19"/>
          <p:cNvSpPr txBox="true"/>
          <p:nvPr/>
        </p:nvSpPr>
        <p:spPr>
          <a:xfrm rot="0">
            <a:off x="5838775" y="6896501"/>
            <a:ext cx="6610449" cy="1384299"/>
          </a:xfrm>
          <a:prstGeom prst="rect">
            <a:avLst/>
          </a:prstGeom>
        </p:spPr>
        <p:txBody>
          <a:bodyPr anchor="t" rtlCol="false" tIns="0" lIns="0" bIns="0" rIns="0">
            <a:spAutoFit/>
          </a:bodyPr>
          <a:lstStyle/>
          <a:p>
            <a:pPr algn="ctr">
              <a:lnSpc>
                <a:spcPts val="5600"/>
              </a:lnSpc>
            </a:pPr>
            <a:r>
              <a:rPr lang="en-US" sz="4000">
                <a:solidFill>
                  <a:srgbClr val="FFFBEC"/>
                </a:solidFill>
                <a:latin typeface="Nunito"/>
              </a:rPr>
              <a:t>Ders-1</a:t>
            </a:r>
          </a:p>
          <a:p>
            <a:pPr algn="ctr">
              <a:lnSpc>
                <a:spcPts val="5600"/>
              </a:lnSpc>
            </a:pPr>
            <a:r>
              <a:rPr lang="en-US" sz="4000">
                <a:solidFill>
                  <a:srgbClr val="FFFBEC"/>
                </a:solidFill>
                <a:latin typeface="Nunito"/>
              </a:rPr>
              <a:t>2 Temmuz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6489" y="-687026"/>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8208689" y="-1716790"/>
            <a:ext cx="2280156" cy="7272719"/>
          </a:xfrm>
          <a:prstGeom prst="rect">
            <a:avLst/>
          </a:prstGeom>
          <a:solidFill>
            <a:srgbClr val="51604D"/>
          </a:solidFill>
        </p:spPr>
      </p:sp>
      <p:sp>
        <p:nvSpPr>
          <p:cNvPr name="AutoShape 4" id="4"/>
          <p:cNvSpPr/>
          <p:nvPr/>
        </p:nvSpPr>
        <p:spPr>
          <a:xfrm rot="-5400000">
            <a:off x="8013081" y="-1920012"/>
            <a:ext cx="2280156" cy="7272719"/>
          </a:xfrm>
          <a:prstGeom prst="rect">
            <a:avLst/>
          </a:prstGeom>
          <a:solidFill>
            <a:srgbClr val="FFFBEC"/>
          </a:solidFill>
        </p:spPr>
      </p:sp>
      <p:sp>
        <p:nvSpPr>
          <p:cNvPr name="AutoShape 5" id="5"/>
          <p:cNvSpPr/>
          <p:nvPr/>
        </p:nvSpPr>
        <p:spPr>
          <a:xfrm rot="0">
            <a:off x="491902" y="3530459"/>
            <a:ext cx="16328415" cy="6062252"/>
          </a:xfrm>
          <a:prstGeom prst="rect">
            <a:avLst/>
          </a:prstGeom>
          <a:solidFill>
            <a:srgbClr val="DB9463"/>
          </a:solidFill>
        </p:spPr>
      </p:sp>
      <p:sp>
        <p:nvSpPr>
          <p:cNvPr name="AutoShape 6" id="6"/>
          <p:cNvSpPr/>
          <p:nvPr/>
        </p:nvSpPr>
        <p:spPr>
          <a:xfrm rot="0">
            <a:off x="805442" y="3778343"/>
            <a:ext cx="16453858" cy="5757218"/>
          </a:xfrm>
          <a:prstGeom prst="rect">
            <a:avLst/>
          </a:prstGeom>
          <a:solidFill>
            <a:srgbClr val="FFFBEC"/>
          </a:solidFill>
        </p:spPr>
      </p:sp>
      <p:sp>
        <p:nvSpPr>
          <p:cNvPr name="TextBox 7" id="7"/>
          <p:cNvSpPr txBox="true"/>
          <p:nvPr/>
        </p:nvSpPr>
        <p:spPr>
          <a:xfrm rot="0">
            <a:off x="1578616" y="3911767"/>
            <a:ext cx="14357091" cy="5190291"/>
          </a:xfrm>
          <a:prstGeom prst="rect">
            <a:avLst/>
          </a:prstGeom>
        </p:spPr>
        <p:txBody>
          <a:bodyPr anchor="t" rtlCol="false" tIns="0" lIns="0" bIns="0" rIns="0">
            <a:spAutoFit/>
          </a:bodyPr>
          <a:lstStyle/>
          <a:p>
            <a:pPr algn="ctr" marL="0" indent="0" lvl="0">
              <a:lnSpc>
                <a:spcPts val="4582"/>
              </a:lnSpc>
            </a:pPr>
            <a:r>
              <a:rPr lang="en-US" sz="2695">
                <a:solidFill>
                  <a:srgbClr val="253140"/>
                </a:solidFill>
                <a:latin typeface="Nunito"/>
              </a:rPr>
              <a:t>Kullandığınız mobil cihaza mobil uygulamaları kurmak için kurulum dosyalarına ulaşmanız ve bu dosyaları mobil cihazınıza indirmeniz gerekmektedir. Bu mobil uygulamaları bulabilmek ve indirmek için mobil işletim sistemlerinin uygulama marketleri bulunmaktadır. Bu uygulama marketlerine örnekler verebilir misiniz? Örneğin eğer iOS veya iPadOs işletim sistemi kullanan bir cihazınıza uygulama indirmek istiyorsanız kullanacağınız uygulama marketi App Store’dur. Ya da Android bir cihaza uygulama indirmek istiyorsanız kullanacağınız uygulama marketi Google Play Store’dur. En çok cihaz tarafından kullanılan işletim sistemleri olarak öne çıkan Android ve iOS cihazların uygulama marketleri bu sebeple en çok kullanılan uygulama marketleri olarak görülmektedir.</a:t>
            </a:r>
          </a:p>
        </p:txBody>
      </p:sp>
      <p:sp>
        <p:nvSpPr>
          <p:cNvPr name="Freeform 8" id="8"/>
          <p:cNvSpPr/>
          <p:nvPr/>
        </p:nvSpPr>
        <p:spPr>
          <a:xfrm flipH="true" flipV="true" rot="1180489">
            <a:off x="446357" y="3281243"/>
            <a:ext cx="1164686" cy="1231880"/>
          </a:xfrm>
          <a:custGeom>
            <a:avLst/>
            <a:gdLst/>
            <a:ahLst/>
            <a:cxnLst/>
            <a:rect r="r" b="b" t="t" l="l"/>
            <a:pathLst>
              <a:path h="1231880" w="1164686">
                <a:moveTo>
                  <a:pt x="1164686" y="1231880"/>
                </a:moveTo>
                <a:lnTo>
                  <a:pt x="0" y="1231880"/>
                </a:lnTo>
                <a:lnTo>
                  <a:pt x="0" y="0"/>
                </a:lnTo>
                <a:lnTo>
                  <a:pt x="1164686" y="0"/>
                </a:lnTo>
                <a:lnTo>
                  <a:pt x="1164686" y="12318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745034" y="7494528"/>
            <a:ext cx="2375145" cy="2464773"/>
          </a:xfrm>
          <a:custGeom>
            <a:avLst/>
            <a:gdLst/>
            <a:ahLst/>
            <a:cxnLst/>
            <a:rect r="r" b="b" t="t" l="l"/>
            <a:pathLst>
              <a:path h="2464773" w="2375145">
                <a:moveTo>
                  <a:pt x="0" y="0"/>
                </a:moveTo>
                <a:lnTo>
                  <a:pt x="2375145" y="0"/>
                </a:lnTo>
                <a:lnTo>
                  <a:pt x="2375145" y="2464773"/>
                </a:lnTo>
                <a:lnTo>
                  <a:pt x="0" y="2464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78616" y="0"/>
            <a:ext cx="1837699" cy="3148706"/>
          </a:xfrm>
          <a:custGeom>
            <a:avLst/>
            <a:gdLst/>
            <a:ahLst/>
            <a:cxnLst/>
            <a:rect r="r" b="b" t="t" l="l"/>
            <a:pathLst>
              <a:path h="3148706" w="1837699">
                <a:moveTo>
                  <a:pt x="0" y="0"/>
                </a:moveTo>
                <a:lnTo>
                  <a:pt x="1837699" y="0"/>
                </a:lnTo>
                <a:lnTo>
                  <a:pt x="1837699" y="3148706"/>
                </a:lnTo>
                <a:lnTo>
                  <a:pt x="0" y="31487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031521" y="1067629"/>
            <a:ext cx="1386454" cy="1386454"/>
          </a:xfrm>
          <a:custGeom>
            <a:avLst/>
            <a:gdLst/>
            <a:ahLst/>
            <a:cxnLst/>
            <a:rect r="r" b="b" t="t" l="l"/>
            <a:pathLst>
              <a:path h="1386454" w="1386454">
                <a:moveTo>
                  <a:pt x="0" y="0"/>
                </a:moveTo>
                <a:lnTo>
                  <a:pt x="1386455" y="0"/>
                </a:lnTo>
                <a:lnTo>
                  <a:pt x="1386455" y="1386455"/>
                </a:lnTo>
                <a:lnTo>
                  <a:pt x="0" y="13864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5473122">
            <a:off x="15842820" y="756022"/>
            <a:ext cx="2179574" cy="1636662"/>
          </a:xfrm>
          <a:custGeom>
            <a:avLst/>
            <a:gdLst/>
            <a:ahLst/>
            <a:cxnLst/>
            <a:rect r="r" b="b" t="t" l="l"/>
            <a:pathLst>
              <a:path h="1636662" w="2179574">
                <a:moveTo>
                  <a:pt x="0" y="0"/>
                </a:moveTo>
                <a:lnTo>
                  <a:pt x="2179574" y="0"/>
                </a:lnTo>
                <a:lnTo>
                  <a:pt x="2179574" y="1636662"/>
                </a:lnTo>
                <a:lnTo>
                  <a:pt x="0" y="16366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6310385" y="2490896"/>
            <a:ext cx="622221" cy="630243"/>
          </a:xfrm>
          <a:custGeom>
            <a:avLst/>
            <a:gdLst/>
            <a:ahLst/>
            <a:cxnLst/>
            <a:rect r="r" b="b" t="t" l="l"/>
            <a:pathLst>
              <a:path h="630243" w="622221">
                <a:moveTo>
                  <a:pt x="0" y="0"/>
                </a:moveTo>
                <a:lnTo>
                  <a:pt x="622222" y="0"/>
                </a:lnTo>
                <a:lnTo>
                  <a:pt x="622222" y="630242"/>
                </a:lnTo>
                <a:lnTo>
                  <a:pt x="0" y="6302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3139132" y="1067629"/>
            <a:ext cx="1542775" cy="1542775"/>
          </a:xfrm>
          <a:custGeom>
            <a:avLst/>
            <a:gdLst/>
            <a:ahLst/>
            <a:cxnLst/>
            <a:rect r="r" b="b" t="t" l="l"/>
            <a:pathLst>
              <a:path h="1542775" w="1542775">
                <a:moveTo>
                  <a:pt x="0" y="0"/>
                </a:moveTo>
                <a:lnTo>
                  <a:pt x="1542775" y="0"/>
                </a:lnTo>
                <a:lnTo>
                  <a:pt x="1542775" y="1542776"/>
                </a:lnTo>
                <a:lnTo>
                  <a:pt x="0" y="15427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976454" y="1136474"/>
            <a:ext cx="1092670" cy="1248766"/>
          </a:xfrm>
          <a:custGeom>
            <a:avLst/>
            <a:gdLst/>
            <a:ahLst/>
            <a:cxnLst/>
            <a:rect r="r" b="b" t="t" l="l"/>
            <a:pathLst>
              <a:path h="1248766" w="1092670">
                <a:moveTo>
                  <a:pt x="0" y="0"/>
                </a:moveTo>
                <a:lnTo>
                  <a:pt x="1092671" y="0"/>
                </a:lnTo>
                <a:lnTo>
                  <a:pt x="1092671" y="1248766"/>
                </a:lnTo>
                <a:lnTo>
                  <a:pt x="0" y="12487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5712408" y="963873"/>
            <a:ext cx="6918187" cy="1581150"/>
          </a:xfrm>
          <a:prstGeom prst="rect">
            <a:avLst/>
          </a:prstGeom>
        </p:spPr>
        <p:txBody>
          <a:bodyPr anchor="t" rtlCol="false" tIns="0" lIns="0" bIns="0" rIns="0">
            <a:spAutoFit/>
          </a:bodyPr>
          <a:lstStyle/>
          <a:p>
            <a:pPr algn="ctr">
              <a:lnSpc>
                <a:spcPts val="6240"/>
              </a:lnSpc>
            </a:pPr>
            <a:r>
              <a:rPr lang="en-US" sz="5200" spc="78">
                <a:solidFill>
                  <a:srgbClr val="253140"/>
                </a:solidFill>
                <a:latin typeface="More Sugar"/>
              </a:rPr>
              <a:t>Mobil uygulama marketleri nelerdir?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4860" y="-747790"/>
            <a:ext cx="20957720" cy="11782581"/>
          </a:xfrm>
          <a:custGeom>
            <a:avLst/>
            <a:gdLst/>
            <a:ahLst/>
            <a:cxnLst/>
            <a:rect r="r" b="b" t="t" l="l"/>
            <a:pathLst>
              <a:path h="11782581" w="20957720">
                <a:moveTo>
                  <a:pt x="0" y="0"/>
                </a:moveTo>
                <a:lnTo>
                  <a:pt x="20957720" y="0"/>
                </a:lnTo>
                <a:lnTo>
                  <a:pt x="20957720" y="11782580"/>
                </a:lnTo>
                <a:lnTo>
                  <a:pt x="0" y="11782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484411" y="1055305"/>
            <a:ext cx="10188468" cy="9950504"/>
          </a:xfrm>
          <a:prstGeom prst="rect">
            <a:avLst/>
          </a:prstGeom>
          <a:solidFill>
            <a:srgbClr val="FFFBEC"/>
          </a:solidFill>
        </p:spPr>
      </p:sp>
      <p:sp>
        <p:nvSpPr>
          <p:cNvPr name="Freeform 4" id="4"/>
          <p:cNvSpPr/>
          <p:nvPr/>
        </p:nvSpPr>
        <p:spPr>
          <a:xfrm flipH="false" flipV="false" rot="0">
            <a:off x="1384515" y="185451"/>
            <a:ext cx="1361040" cy="1368504"/>
          </a:xfrm>
          <a:custGeom>
            <a:avLst/>
            <a:gdLst/>
            <a:ahLst/>
            <a:cxnLst/>
            <a:rect r="r" b="b" t="t" l="l"/>
            <a:pathLst>
              <a:path h="1368504" w="1361040">
                <a:moveTo>
                  <a:pt x="0" y="0"/>
                </a:moveTo>
                <a:lnTo>
                  <a:pt x="1361040" y="0"/>
                </a:lnTo>
                <a:lnTo>
                  <a:pt x="1361040" y="1368504"/>
                </a:lnTo>
                <a:lnTo>
                  <a:pt x="0" y="1368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84515" y="1505469"/>
            <a:ext cx="8293086" cy="1943100"/>
          </a:xfrm>
          <a:prstGeom prst="rect">
            <a:avLst/>
          </a:prstGeom>
        </p:spPr>
        <p:txBody>
          <a:bodyPr anchor="t" rtlCol="false" tIns="0" lIns="0" bIns="0" rIns="0">
            <a:spAutoFit/>
          </a:bodyPr>
          <a:lstStyle/>
          <a:p>
            <a:pPr algn="ctr">
              <a:lnSpc>
                <a:spcPts val="7680"/>
              </a:lnSpc>
            </a:pPr>
            <a:r>
              <a:rPr lang="en-US" sz="6400" spc="96">
                <a:solidFill>
                  <a:srgbClr val="253140"/>
                </a:solidFill>
                <a:latin typeface="More Sugar"/>
              </a:rPr>
              <a:t>Mobil uygulama örnekleri nelerdir? </a:t>
            </a:r>
          </a:p>
        </p:txBody>
      </p:sp>
      <p:sp>
        <p:nvSpPr>
          <p:cNvPr name="Freeform 6" id="6"/>
          <p:cNvSpPr/>
          <p:nvPr/>
        </p:nvSpPr>
        <p:spPr>
          <a:xfrm flipH="false" flipV="false" rot="0">
            <a:off x="8650766" y="185451"/>
            <a:ext cx="1361040" cy="1368504"/>
          </a:xfrm>
          <a:custGeom>
            <a:avLst/>
            <a:gdLst/>
            <a:ahLst/>
            <a:cxnLst/>
            <a:rect r="r" b="b" t="t" l="l"/>
            <a:pathLst>
              <a:path h="1368504" w="1361040">
                <a:moveTo>
                  <a:pt x="0" y="0"/>
                </a:moveTo>
                <a:lnTo>
                  <a:pt x="1361040" y="0"/>
                </a:lnTo>
                <a:lnTo>
                  <a:pt x="1361040" y="1368504"/>
                </a:lnTo>
                <a:lnTo>
                  <a:pt x="0" y="1368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829862">
            <a:off x="8587822" y="1975831"/>
            <a:ext cx="1334883" cy="1002376"/>
          </a:xfrm>
          <a:custGeom>
            <a:avLst/>
            <a:gdLst/>
            <a:ahLst/>
            <a:cxnLst/>
            <a:rect r="r" b="b" t="t" l="l"/>
            <a:pathLst>
              <a:path h="1002376" w="1334883">
                <a:moveTo>
                  <a:pt x="0" y="0"/>
                </a:moveTo>
                <a:lnTo>
                  <a:pt x="1334882" y="0"/>
                </a:lnTo>
                <a:lnTo>
                  <a:pt x="1334882" y="1002375"/>
                </a:lnTo>
                <a:lnTo>
                  <a:pt x="0" y="1002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723709">
            <a:off x="1122211" y="3964169"/>
            <a:ext cx="798500" cy="640252"/>
          </a:xfrm>
          <a:custGeom>
            <a:avLst/>
            <a:gdLst/>
            <a:ahLst/>
            <a:cxnLst/>
            <a:rect r="r" b="b" t="t" l="l"/>
            <a:pathLst>
              <a:path h="640252" w="798500">
                <a:moveTo>
                  <a:pt x="0" y="0"/>
                </a:moveTo>
                <a:lnTo>
                  <a:pt x="798500" y="0"/>
                </a:lnTo>
                <a:lnTo>
                  <a:pt x="798500" y="640252"/>
                </a:lnTo>
                <a:lnTo>
                  <a:pt x="0" y="6402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20175" y="3859496"/>
            <a:ext cx="419392" cy="424799"/>
          </a:xfrm>
          <a:custGeom>
            <a:avLst/>
            <a:gdLst/>
            <a:ahLst/>
            <a:cxnLst/>
            <a:rect r="r" b="b" t="t" l="l"/>
            <a:pathLst>
              <a:path h="424799" w="419392">
                <a:moveTo>
                  <a:pt x="0" y="0"/>
                </a:moveTo>
                <a:lnTo>
                  <a:pt x="419393" y="0"/>
                </a:lnTo>
                <a:lnTo>
                  <a:pt x="419393" y="424799"/>
                </a:lnTo>
                <a:lnTo>
                  <a:pt x="0" y="4247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45643" y="2037119"/>
            <a:ext cx="419392" cy="424799"/>
          </a:xfrm>
          <a:custGeom>
            <a:avLst/>
            <a:gdLst/>
            <a:ahLst/>
            <a:cxnLst/>
            <a:rect r="r" b="b" t="t" l="l"/>
            <a:pathLst>
              <a:path h="424799" w="419392">
                <a:moveTo>
                  <a:pt x="0" y="0"/>
                </a:moveTo>
                <a:lnTo>
                  <a:pt x="419392" y="0"/>
                </a:lnTo>
                <a:lnTo>
                  <a:pt x="419392" y="424799"/>
                </a:lnTo>
                <a:lnTo>
                  <a:pt x="0" y="4247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018616" y="2997248"/>
            <a:ext cx="7269384" cy="4292504"/>
          </a:xfrm>
          <a:custGeom>
            <a:avLst/>
            <a:gdLst/>
            <a:ahLst/>
            <a:cxnLst/>
            <a:rect r="r" b="b" t="t" l="l"/>
            <a:pathLst>
              <a:path h="4292504" w="7269384">
                <a:moveTo>
                  <a:pt x="0" y="0"/>
                </a:moveTo>
                <a:lnTo>
                  <a:pt x="7269384" y="0"/>
                </a:lnTo>
                <a:lnTo>
                  <a:pt x="7269384" y="4292504"/>
                </a:lnTo>
                <a:lnTo>
                  <a:pt x="0" y="4292504"/>
                </a:lnTo>
                <a:lnTo>
                  <a:pt x="0" y="0"/>
                </a:lnTo>
                <a:close/>
              </a:path>
            </a:pathLst>
          </a:custGeom>
          <a:blipFill>
            <a:blip r:embed="rId12"/>
            <a:stretch>
              <a:fillRect l="0" t="0" r="0" b="0"/>
            </a:stretch>
          </a:blipFill>
        </p:spPr>
      </p:sp>
      <p:sp>
        <p:nvSpPr>
          <p:cNvPr name="Freeform 12" id="12"/>
          <p:cNvSpPr/>
          <p:nvPr/>
        </p:nvSpPr>
        <p:spPr>
          <a:xfrm flipH="false" flipV="false" rot="0">
            <a:off x="11322918" y="1505469"/>
            <a:ext cx="922240" cy="1053989"/>
          </a:xfrm>
          <a:custGeom>
            <a:avLst/>
            <a:gdLst/>
            <a:ahLst/>
            <a:cxnLst/>
            <a:rect r="r" b="b" t="t" l="l"/>
            <a:pathLst>
              <a:path h="1053989" w="922240">
                <a:moveTo>
                  <a:pt x="0" y="0"/>
                </a:moveTo>
                <a:lnTo>
                  <a:pt x="922241" y="0"/>
                </a:lnTo>
                <a:lnTo>
                  <a:pt x="922241" y="1053989"/>
                </a:lnTo>
                <a:lnTo>
                  <a:pt x="0" y="10539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466119" y="1546212"/>
            <a:ext cx="855406" cy="981815"/>
          </a:xfrm>
          <a:custGeom>
            <a:avLst/>
            <a:gdLst/>
            <a:ahLst/>
            <a:cxnLst/>
            <a:rect r="r" b="b" t="t" l="l"/>
            <a:pathLst>
              <a:path h="981815" w="855406">
                <a:moveTo>
                  <a:pt x="0" y="0"/>
                </a:moveTo>
                <a:lnTo>
                  <a:pt x="855406" y="0"/>
                </a:lnTo>
                <a:lnTo>
                  <a:pt x="855406" y="981814"/>
                </a:lnTo>
                <a:lnTo>
                  <a:pt x="0" y="98181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5368095" y="7666151"/>
            <a:ext cx="1134880" cy="1134880"/>
          </a:xfrm>
          <a:custGeom>
            <a:avLst/>
            <a:gdLst/>
            <a:ahLst/>
            <a:cxnLst/>
            <a:rect r="r" b="b" t="t" l="l"/>
            <a:pathLst>
              <a:path h="1134880" w="1134880">
                <a:moveTo>
                  <a:pt x="0" y="0"/>
                </a:moveTo>
                <a:lnTo>
                  <a:pt x="1134880" y="0"/>
                </a:lnTo>
                <a:lnTo>
                  <a:pt x="1134880" y="1134880"/>
                </a:lnTo>
                <a:lnTo>
                  <a:pt x="0" y="11348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6691860" y="7666151"/>
            <a:ext cx="1134880" cy="1134880"/>
          </a:xfrm>
          <a:custGeom>
            <a:avLst/>
            <a:gdLst/>
            <a:ahLst/>
            <a:cxnLst/>
            <a:rect r="r" b="b" t="t" l="l"/>
            <a:pathLst>
              <a:path h="1134880" w="1134880">
                <a:moveTo>
                  <a:pt x="0" y="0"/>
                </a:moveTo>
                <a:lnTo>
                  <a:pt x="1134880" y="0"/>
                </a:lnTo>
                <a:lnTo>
                  <a:pt x="1134880" y="1134880"/>
                </a:lnTo>
                <a:lnTo>
                  <a:pt x="0" y="113488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6" id="16"/>
          <p:cNvSpPr txBox="true"/>
          <p:nvPr/>
        </p:nvSpPr>
        <p:spPr>
          <a:xfrm rot="0">
            <a:off x="1028700" y="3505719"/>
            <a:ext cx="8929236" cy="6251574"/>
          </a:xfrm>
          <a:prstGeom prst="rect">
            <a:avLst/>
          </a:prstGeom>
        </p:spPr>
        <p:txBody>
          <a:bodyPr anchor="t" rtlCol="false" tIns="0" lIns="0" bIns="0" rIns="0">
            <a:spAutoFit/>
          </a:bodyPr>
          <a:lstStyle/>
          <a:p>
            <a:pPr algn="ctr">
              <a:lnSpc>
                <a:spcPts val="4590"/>
              </a:lnSpc>
            </a:pPr>
            <a:r>
              <a:rPr lang="en-US" sz="2700">
                <a:solidFill>
                  <a:srgbClr val="253140"/>
                </a:solidFill>
                <a:latin typeface="Nunito Bold"/>
              </a:rPr>
              <a:t>Yapılan araştırmalara göre en çok kullanılan uygulama marketler olan App Store ve Google Play Store’da 2020 yılının 3. çeyreğinde en çok indirilen uygulamalar sağ tarafta verilmiştir.</a:t>
            </a:r>
          </a:p>
          <a:p>
            <a:pPr algn="ctr" marL="0" indent="0" lvl="0">
              <a:lnSpc>
                <a:spcPts val="3910"/>
              </a:lnSpc>
            </a:pPr>
            <a:r>
              <a:rPr lang="en-US" sz="2300">
                <a:solidFill>
                  <a:srgbClr val="253140"/>
                </a:solidFill>
                <a:latin typeface="Nunito Bold"/>
              </a:rPr>
              <a:t>Aynı araştırmaya göre uygulama marketlerin yine aynı dönemde kazandığı para incelendiğinde ise App Store 19 milyar dolar gelir elde ederken, Google Play Store ise 10,3 milyar dolar gelir elde etmiştir. Ama bu verilerde göz önünde bulundurulması gereken Çin’de Google Play Store kullanılamadığı ve Android uygulamaların Çin’de farklı uygulama marketlerden indirildiğidir. Yani Android uygulamaların aynı dönemde elde ettiği gelir 10,3 milyar doların da üzerindedir.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6519" y="-747790"/>
            <a:ext cx="20957720" cy="11782581"/>
          </a:xfrm>
          <a:custGeom>
            <a:avLst/>
            <a:gdLst/>
            <a:ahLst/>
            <a:cxnLst/>
            <a:rect r="r" b="b" t="t" l="l"/>
            <a:pathLst>
              <a:path h="11782581" w="20957720">
                <a:moveTo>
                  <a:pt x="0" y="0"/>
                </a:moveTo>
                <a:lnTo>
                  <a:pt x="20957721" y="0"/>
                </a:lnTo>
                <a:lnTo>
                  <a:pt x="20957721" y="11782580"/>
                </a:lnTo>
                <a:lnTo>
                  <a:pt x="0" y="11782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03137" y="1292908"/>
            <a:ext cx="5063084" cy="4084283"/>
          </a:xfrm>
          <a:prstGeom prst="rect">
            <a:avLst/>
          </a:prstGeom>
          <a:solidFill>
            <a:srgbClr val="FFFBEC"/>
          </a:solidFill>
        </p:spPr>
      </p:sp>
      <p:sp>
        <p:nvSpPr>
          <p:cNvPr name="AutoShape 4" id="4"/>
          <p:cNvSpPr/>
          <p:nvPr/>
        </p:nvSpPr>
        <p:spPr>
          <a:xfrm rot="0">
            <a:off x="12760663" y="1292908"/>
            <a:ext cx="5063084" cy="4084283"/>
          </a:xfrm>
          <a:prstGeom prst="rect">
            <a:avLst/>
          </a:prstGeom>
          <a:solidFill>
            <a:srgbClr val="FFFBEC"/>
          </a:solidFill>
        </p:spPr>
      </p:sp>
      <p:sp>
        <p:nvSpPr>
          <p:cNvPr name="TextBox 5" id="5"/>
          <p:cNvSpPr txBox="true"/>
          <p:nvPr/>
        </p:nvSpPr>
        <p:spPr>
          <a:xfrm rot="0">
            <a:off x="13278881" y="1383465"/>
            <a:ext cx="3560191" cy="3826969"/>
          </a:xfrm>
          <a:prstGeom prst="rect">
            <a:avLst/>
          </a:prstGeom>
        </p:spPr>
        <p:txBody>
          <a:bodyPr anchor="t" rtlCol="false" tIns="0" lIns="0" bIns="0" rIns="0">
            <a:spAutoFit/>
          </a:bodyPr>
          <a:lstStyle/>
          <a:p>
            <a:pPr algn="ctr" marL="0" indent="0" lvl="0">
              <a:lnSpc>
                <a:spcPts val="2350"/>
              </a:lnSpc>
            </a:pPr>
            <a:r>
              <a:rPr lang="en-US" sz="1382">
                <a:solidFill>
                  <a:srgbClr val="253140"/>
                </a:solidFill>
                <a:latin typeface="Nunito Bold"/>
              </a:rPr>
              <a:t>Mobil cihaz kullanımındaki hızlı artış da özellikle mobil uygulama geliştirme süreçlerinin daha çok yaygınlaşmasını sağlamıştır. Mobil uygulama geliştirmede kullanılabilecek programlama dilleri sayısı da gün geçtikçe hızla artmakta ve çeşitlenmektedir. Örnek vermek gerekirse iOS ya da iPadOS için uygulama geliştirmek istiyorsanız Swift ya da Objective C dillerinden birini kullanabilirsiniz. Android uygulama geliştirmek için ise C#, Java, Kotlin ya da Java Script dillerinden birini kullanabilirsiniz. </a:t>
            </a:r>
          </a:p>
        </p:txBody>
      </p:sp>
      <p:sp>
        <p:nvSpPr>
          <p:cNvPr name="AutoShape 6" id="6"/>
          <p:cNvSpPr/>
          <p:nvPr/>
        </p:nvSpPr>
        <p:spPr>
          <a:xfrm rot="0">
            <a:off x="7303137" y="5928431"/>
            <a:ext cx="5063084" cy="4084283"/>
          </a:xfrm>
          <a:prstGeom prst="rect">
            <a:avLst/>
          </a:prstGeom>
          <a:solidFill>
            <a:srgbClr val="FFFBEC"/>
          </a:solidFill>
        </p:spPr>
      </p:sp>
      <p:sp>
        <p:nvSpPr>
          <p:cNvPr name="AutoShape 7" id="7"/>
          <p:cNvSpPr/>
          <p:nvPr/>
        </p:nvSpPr>
        <p:spPr>
          <a:xfrm rot="0">
            <a:off x="12760663" y="5928431"/>
            <a:ext cx="5063084" cy="4084283"/>
          </a:xfrm>
          <a:prstGeom prst="rect">
            <a:avLst/>
          </a:prstGeom>
          <a:solidFill>
            <a:srgbClr val="FFFBEC"/>
          </a:solidFill>
        </p:spPr>
      </p:sp>
      <p:sp>
        <p:nvSpPr>
          <p:cNvPr name="AutoShape 8" id="8"/>
          <p:cNvSpPr/>
          <p:nvPr/>
        </p:nvSpPr>
        <p:spPr>
          <a:xfrm rot="-5400000">
            <a:off x="2045777" y="-147470"/>
            <a:ext cx="3512819" cy="5865158"/>
          </a:xfrm>
          <a:prstGeom prst="rect">
            <a:avLst/>
          </a:prstGeom>
          <a:solidFill>
            <a:srgbClr val="51604D"/>
          </a:solidFill>
        </p:spPr>
      </p:sp>
      <p:sp>
        <p:nvSpPr>
          <p:cNvPr name="Freeform 9" id="9"/>
          <p:cNvSpPr/>
          <p:nvPr/>
        </p:nvSpPr>
        <p:spPr>
          <a:xfrm flipH="false" flipV="false" rot="0">
            <a:off x="9342342" y="797870"/>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839072" y="797870"/>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209803" y="5433393"/>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799868" y="5433393"/>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28700" y="5428236"/>
            <a:ext cx="1990466" cy="1990466"/>
          </a:xfrm>
          <a:custGeom>
            <a:avLst/>
            <a:gdLst/>
            <a:ahLst/>
            <a:cxnLst/>
            <a:rect r="r" b="b" t="t" l="l"/>
            <a:pathLst>
              <a:path h="1990466" w="1990466">
                <a:moveTo>
                  <a:pt x="0" y="0"/>
                </a:moveTo>
                <a:lnTo>
                  <a:pt x="1990466" y="0"/>
                </a:lnTo>
                <a:lnTo>
                  <a:pt x="1990466" y="1990466"/>
                </a:lnTo>
                <a:lnTo>
                  <a:pt x="0" y="19904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243378" y="5587340"/>
            <a:ext cx="1528025" cy="1672257"/>
          </a:xfrm>
          <a:custGeom>
            <a:avLst/>
            <a:gdLst/>
            <a:ahLst/>
            <a:cxnLst/>
            <a:rect r="r" b="b" t="t" l="l"/>
            <a:pathLst>
              <a:path h="1672257" w="1528025">
                <a:moveTo>
                  <a:pt x="0" y="0"/>
                </a:moveTo>
                <a:lnTo>
                  <a:pt x="1528025" y="0"/>
                </a:lnTo>
                <a:lnTo>
                  <a:pt x="1528025" y="1672257"/>
                </a:lnTo>
                <a:lnTo>
                  <a:pt x="0" y="1672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81031" y="369244"/>
            <a:ext cx="1495338" cy="1418702"/>
          </a:xfrm>
          <a:custGeom>
            <a:avLst/>
            <a:gdLst/>
            <a:ahLst/>
            <a:cxnLst/>
            <a:rect r="r" b="b" t="t" l="l"/>
            <a:pathLst>
              <a:path h="1418702" w="1495338">
                <a:moveTo>
                  <a:pt x="0" y="0"/>
                </a:moveTo>
                <a:lnTo>
                  <a:pt x="1495338" y="0"/>
                </a:lnTo>
                <a:lnTo>
                  <a:pt x="1495338" y="1418702"/>
                </a:lnTo>
                <a:lnTo>
                  <a:pt x="0" y="1418702"/>
                </a:lnTo>
                <a:lnTo>
                  <a:pt x="0" y="0"/>
                </a:lnTo>
                <a:close/>
              </a:path>
            </a:pathLst>
          </a:custGeom>
          <a:blipFill>
            <a:blip r:embed="rId10"/>
            <a:stretch>
              <a:fillRect l="0" t="0" r="0" b="0"/>
            </a:stretch>
          </a:blipFill>
        </p:spPr>
      </p:sp>
      <p:sp>
        <p:nvSpPr>
          <p:cNvPr name="Freeform 16" id="16"/>
          <p:cNvSpPr/>
          <p:nvPr/>
        </p:nvSpPr>
        <p:spPr>
          <a:xfrm flipH="false" flipV="false" rot="0">
            <a:off x="1391520" y="7687976"/>
            <a:ext cx="1264825" cy="1570324"/>
          </a:xfrm>
          <a:custGeom>
            <a:avLst/>
            <a:gdLst/>
            <a:ahLst/>
            <a:cxnLst/>
            <a:rect r="r" b="b" t="t" l="l"/>
            <a:pathLst>
              <a:path h="1570324" w="1264825">
                <a:moveTo>
                  <a:pt x="0" y="0"/>
                </a:moveTo>
                <a:lnTo>
                  <a:pt x="1264825" y="0"/>
                </a:lnTo>
                <a:lnTo>
                  <a:pt x="1264825" y="1570324"/>
                </a:lnTo>
                <a:lnTo>
                  <a:pt x="0" y="15703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019166" y="7693270"/>
            <a:ext cx="1565030" cy="1565030"/>
          </a:xfrm>
          <a:custGeom>
            <a:avLst/>
            <a:gdLst/>
            <a:ahLst/>
            <a:cxnLst/>
            <a:rect r="r" b="b" t="t" l="l"/>
            <a:pathLst>
              <a:path h="1565030" w="1565030">
                <a:moveTo>
                  <a:pt x="0" y="0"/>
                </a:moveTo>
                <a:lnTo>
                  <a:pt x="1565030" y="0"/>
                </a:lnTo>
                <a:lnTo>
                  <a:pt x="1565030" y="1565030"/>
                </a:lnTo>
                <a:lnTo>
                  <a:pt x="0" y="15650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5000003" y="6096577"/>
            <a:ext cx="1479460" cy="2326040"/>
          </a:xfrm>
          <a:custGeom>
            <a:avLst/>
            <a:gdLst/>
            <a:ahLst/>
            <a:cxnLst/>
            <a:rect r="r" b="b" t="t" l="l"/>
            <a:pathLst>
              <a:path h="2326040" w="1479460">
                <a:moveTo>
                  <a:pt x="0" y="0"/>
                </a:moveTo>
                <a:lnTo>
                  <a:pt x="1479460" y="0"/>
                </a:lnTo>
                <a:lnTo>
                  <a:pt x="1479460" y="2326041"/>
                </a:lnTo>
                <a:lnTo>
                  <a:pt x="0" y="23260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7794014" y="1801967"/>
            <a:ext cx="4081330" cy="3541205"/>
          </a:xfrm>
          <a:prstGeom prst="rect">
            <a:avLst/>
          </a:prstGeom>
        </p:spPr>
        <p:txBody>
          <a:bodyPr anchor="t" rtlCol="false" tIns="0" lIns="0" bIns="0" rIns="0">
            <a:spAutoFit/>
          </a:bodyPr>
          <a:lstStyle/>
          <a:p>
            <a:pPr algn="ctr" marL="0" indent="0" lvl="0">
              <a:lnSpc>
                <a:spcPts val="2606"/>
              </a:lnSpc>
            </a:pPr>
            <a:r>
              <a:rPr lang="en-US" sz="1532">
                <a:solidFill>
                  <a:srgbClr val="253140"/>
                </a:solidFill>
                <a:latin typeface="Nunito Bold"/>
              </a:rPr>
              <a:t>Bütün yazılım geliştirme süreçlerinde olduğu gibi mobil uygulama geliştirme sürecinde de programlama dilleri kullanılmaktadır. Kotlin, Phyton, C++, Java, Swift gibi programlama dilleri bu programlama dillerine örnek olarak verilebilir. Teknolojinin gelişmesi programlama dillerinin de gelişmesine ve çeşitlenmesine sebep olmuştur. Gün geçtikçe programlama dilleri kullanıcıların daha kolay öğrenebileceği ve yazılım geliştirebileceği şekilde gelişmektedir. </a:t>
            </a:r>
          </a:p>
        </p:txBody>
      </p:sp>
      <p:sp>
        <p:nvSpPr>
          <p:cNvPr name="TextBox 20" id="20"/>
          <p:cNvSpPr txBox="true"/>
          <p:nvPr/>
        </p:nvSpPr>
        <p:spPr>
          <a:xfrm rot="0">
            <a:off x="7497764" y="6432994"/>
            <a:ext cx="4673831" cy="3225800"/>
          </a:xfrm>
          <a:prstGeom prst="rect">
            <a:avLst/>
          </a:prstGeom>
        </p:spPr>
        <p:txBody>
          <a:bodyPr anchor="t" rtlCol="false" tIns="0" lIns="0" bIns="0" rIns="0">
            <a:spAutoFit/>
          </a:bodyPr>
          <a:lstStyle/>
          <a:p>
            <a:pPr algn="ctr" marL="0" indent="0" lvl="0">
              <a:lnSpc>
                <a:spcPts val="2889"/>
              </a:lnSpc>
            </a:pPr>
            <a:r>
              <a:rPr lang="en-US" sz="1699">
                <a:solidFill>
                  <a:srgbClr val="253140"/>
                </a:solidFill>
                <a:latin typeface="Nunito Bold"/>
              </a:rPr>
              <a:t>Programlama dilleri ile uygulama geliştirmek dışında uygulama geliştirmenizi daha kolay hale getiren programlar ve kütüphaneler de bulunmaktadır. Bu program ve kütüphaneler hazır kod parçacıklarının üzerinde sizin hazırlayacağınız uygulamayı derleyerek işletim sisteminin anlayabileceği hale getirmektedir. Bu tarz uygulama geliştirmenin en büyük avantajı çok daha kolay olmasıdır. </a:t>
            </a:r>
          </a:p>
        </p:txBody>
      </p:sp>
      <p:sp>
        <p:nvSpPr>
          <p:cNvPr name="TextBox 21" id="21"/>
          <p:cNvSpPr txBox="true"/>
          <p:nvPr/>
        </p:nvSpPr>
        <p:spPr>
          <a:xfrm rot="0">
            <a:off x="12801567" y="6632927"/>
            <a:ext cx="4981276" cy="3225800"/>
          </a:xfrm>
          <a:prstGeom prst="rect">
            <a:avLst/>
          </a:prstGeom>
        </p:spPr>
        <p:txBody>
          <a:bodyPr anchor="t" rtlCol="false" tIns="0" lIns="0" bIns="0" rIns="0">
            <a:spAutoFit/>
          </a:bodyPr>
          <a:lstStyle/>
          <a:p>
            <a:pPr algn="ctr" marL="0" indent="0" lvl="0">
              <a:lnSpc>
                <a:spcPts val="2380"/>
              </a:lnSpc>
            </a:pPr>
            <a:r>
              <a:rPr lang="en-US" sz="1400">
                <a:solidFill>
                  <a:srgbClr val="253140"/>
                </a:solidFill>
                <a:latin typeface="Nunito Bold"/>
              </a:rPr>
              <a:t>Dezavantajlarını ele alırsak da aracı bir program kullandığınız için hazırlayacağınız uygulama kullandığınız aracı programın belirlediği kısıtlılıklar içinde hareket etmektedir. Biraz daha açıklamak gerekirse kullandığınız aracı program size yapabileceğiniz işlemi belli bir aralıkta yapmanıza izin veriyorsa sizin de uygulamanızda bu aralık içerisinde kalmanız gerekmektedir. Bir diğer dezavantajı da hazırlayacağınız uygulama çalışmak için kullandığınız aracı programın da zorunlu dosyalarını içinde bulundurmak durumunda olacaktır. Bu ek dosyalar da uygulamanızın çıktısının boyutunu büyütecektir. </a:t>
            </a:r>
          </a:p>
        </p:txBody>
      </p:sp>
      <p:sp>
        <p:nvSpPr>
          <p:cNvPr name="TextBox 22" id="22"/>
          <p:cNvSpPr txBox="true"/>
          <p:nvPr/>
        </p:nvSpPr>
        <p:spPr>
          <a:xfrm rot="0">
            <a:off x="1364576" y="1608772"/>
            <a:ext cx="4875221" cy="2362200"/>
          </a:xfrm>
          <a:prstGeom prst="rect">
            <a:avLst/>
          </a:prstGeom>
        </p:spPr>
        <p:txBody>
          <a:bodyPr anchor="t" rtlCol="false" tIns="0" lIns="0" bIns="0" rIns="0">
            <a:spAutoFit/>
          </a:bodyPr>
          <a:lstStyle/>
          <a:p>
            <a:pPr algn="ctr">
              <a:lnSpc>
                <a:spcPts val="6239"/>
              </a:lnSpc>
            </a:pPr>
            <a:r>
              <a:rPr lang="en-US" sz="5199" spc="77">
                <a:solidFill>
                  <a:srgbClr val="FFFBEC"/>
                </a:solidFill>
                <a:latin typeface="More Sugar"/>
              </a:rPr>
              <a:t>Mobil uygulama nasıl geliştirilir?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5929" y="-747790"/>
            <a:ext cx="20957720" cy="11782581"/>
          </a:xfrm>
          <a:custGeom>
            <a:avLst/>
            <a:gdLst/>
            <a:ahLst/>
            <a:cxnLst/>
            <a:rect r="r" b="b" t="t" l="l"/>
            <a:pathLst>
              <a:path h="11782581" w="20957720">
                <a:moveTo>
                  <a:pt x="0" y="0"/>
                </a:moveTo>
                <a:lnTo>
                  <a:pt x="20957720" y="0"/>
                </a:lnTo>
                <a:lnTo>
                  <a:pt x="20957720" y="11782580"/>
                </a:lnTo>
                <a:lnTo>
                  <a:pt x="0" y="11782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56689" y="-2318567"/>
            <a:ext cx="1993192" cy="7438930"/>
            <a:chOff x="0" y="0"/>
            <a:chExt cx="1917354" cy="7155888"/>
          </a:xfrm>
        </p:grpSpPr>
        <p:sp>
          <p:nvSpPr>
            <p:cNvPr name="Freeform 4" id="4"/>
            <p:cNvSpPr/>
            <p:nvPr/>
          </p:nvSpPr>
          <p:spPr>
            <a:xfrm flipH="false" flipV="false" rot="0">
              <a:off x="-9098" y="-6509"/>
              <a:ext cx="1931685" cy="7187942"/>
            </a:xfrm>
            <a:custGeom>
              <a:avLst/>
              <a:gdLst/>
              <a:ahLst/>
              <a:cxnLst/>
              <a:rect r="r" b="b" t="t" l="l"/>
              <a:pathLst>
                <a:path h="7187942" w="1931685">
                  <a:moveTo>
                    <a:pt x="63030" y="6594388"/>
                  </a:moveTo>
                  <a:cubicBezTo>
                    <a:pt x="63030" y="6594388"/>
                    <a:pt x="0" y="6347824"/>
                    <a:pt x="10218" y="1214762"/>
                  </a:cubicBezTo>
                  <a:cubicBezTo>
                    <a:pt x="18651" y="990971"/>
                    <a:pt x="65033" y="645332"/>
                    <a:pt x="65033" y="645332"/>
                  </a:cubicBezTo>
                  <a:cubicBezTo>
                    <a:pt x="82233" y="502466"/>
                    <a:pt x="56685" y="337866"/>
                    <a:pt x="181385" y="223925"/>
                  </a:cubicBezTo>
                  <a:cubicBezTo>
                    <a:pt x="346794" y="72788"/>
                    <a:pt x="621643" y="0"/>
                    <a:pt x="1038611" y="6965"/>
                  </a:cubicBezTo>
                  <a:cubicBezTo>
                    <a:pt x="1255360" y="16819"/>
                    <a:pt x="1459675" y="36481"/>
                    <a:pt x="1593863" y="101690"/>
                  </a:cubicBezTo>
                  <a:cubicBezTo>
                    <a:pt x="1849909" y="226120"/>
                    <a:pt x="1931684" y="459160"/>
                    <a:pt x="1926197" y="704684"/>
                  </a:cubicBezTo>
                  <a:cubicBezTo>
                    <a:pt x="1926197" y="704684"/>
                    <a:pt x="1882909" y="1013073"/>
                    <a:pt x="1890342" y="1248607"/>
                  </a:cubicBezTo>
                  <a:cubicBezTo>
                    <a:pt x="1897465" y="6336190"/>
                    <a:pt x="1904622" y="6531793"/>
                    <a:pt x="1904622" y="6531793"/>
                  </a:cubicBezTo>
                  <a:cubicBezTo>
                    <a:pt x="1887940" y="6747525"/>
                    <a:pt x="1773296" y="6958137"/>
                    <a:pt x="1576427" y="7069761"/>
                  </a:cubicBezTo>
                  <a:cubicBezTo>
                    <a:pt x="1426076" y="7155010"/>
                    <a:pt x="1228045" y="7170107"/>
                    <a:pt x="965965" y="7159366"/>
                  </a:cubicBezTo>
                  <a:cubicBezTo>
                    <a:pt x="645952" y="7154089"/>
                    <a:pt x="384604" y="7187942"/>
                    <a:pt x="254278" y="7078784"/>
                  </a:cubicBezTo>
                  <a:cubicBezTo>
                    <a:pt x="145767" y="6987899"/>
                    <a:pt x="81795" y="6794588"/>
                    <a:pt x="63030" y="6594388"/>
                  </a:cubicBezTo>
                  <a:close/>
                </a:path>
              </a:pathLst>
            </a:custGeom>
            <a:solidFill>
              <a:srgbClr val="FFFBEC"/>
            </a:solidFill>
          </p:spPr>
        </p:sp>
      </p:grpSp>
      <p:grpSp>
        <p:nvGrpSpPr>
          <p:cNvPr name="Group 5" id="5"/>
          <p:cNvGrpSpPr/>
          <p:nvPr/>
        </p:nvGrpSpPr>
        <p:grpSpPr>
          <a:xfrm rot="0">
            <a:off x="521959" y="3085650"/>
            <a:ext cx="10410674" cy="5764187"/>
            <a:chOff x="0" y="0"/>
            <a:chExt cx="13880899" cy="7685583"/>
          </a:xfrm>
        </p:grpSpPr>
        <p:sp>
          <p:nvSpPr>
            <p:cNvPr name="AutoShape 6" id="6"/>
            <p:cNvSpPr/>
            <p:nvPr/>
          </p:nvSpPr>
          <p:spPr>
            <a:xfrm rot="0">
              <a:off x="945838" y="336189"/>
              <a:ext cx="12779897" cy="7349394"/>
            </a:xfrm>
            <a:prstGeom prst="rect">
              <a:avLst/>
            </a:prstGeom>
            <a:solidFill>
              <a:srgbClr val="DB9463"/>
            </a:solidFill>
          </p:spPr>
        </p:sp>
        <p:sp>
          <p:nvSpPr>
            <p:cNvPr name="AutoShape 7" id="7"/>
            <p:cNvSpPr/>
            <p:nvPr/>
          </p:nvSpPr>
          <p:spPr>
            <a:xfrm rot="0">
              <a:off x="0" y="579821"/>
              <a:ext cx="13240032" cy="7040654"/>
            </a:xfrm>
            <a:prstGeom prst="rect">
              <a:avLst/>
            </a:prstGeom>
            <a:solidFill>
              <a:srgbClr val="FFFBEC"/>
            </a:solidFill>
          </p:spPr>
        </p:sp>
        <p:sp>
          <p:nvSpPr>
            <p:cNvPr name="Freeform 8" id="8"/>
            <p:cNvSpPr/>
            <p:nvPr/>
          </p:nvSpPr>
          <p:spPr>
            <a:xfrm flipH="false" flipV="false" rot="4067540">
              <a:off x="12529662" y="153570"/>
              <a:ext cx="1146478" cy="1212621"/>
            </a:xfrm>
            <a:custGeom>
              <a:avLst/>
              <a:gdLst/>
              <a:ahLst/>
              <a:cxnLst/>
              <a:rect r="r" b="b" t="t" l="l"/>
              <a:pathLst>
                <a:path h="1212621" w="1146478">
                  <a:moveTo>
                    <a:pt x="0" y="0"/>
                  </a:moveTo>
                  <a:lnTo>
                    <a:pt x="1146478" y="0"/>
                  </a:lnTo>
                  <a:lnTo>
                    <a:pt x="1146478" y="1212620"/>
                  </a:lnTo>
                  <a:lnTo>
                    <a:pt x="0" y="1212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9" id="9"/>
          <p:cNvSpPr txBox="true"/>
          <p:nvPr/>
        </p:nvSpPr>
        <p:spPr>
          <a:xfrm rot="0">
            <a:off x="1214024" y="3859415"/>
            <a:ext cx="8428907" cy="4674264"/>
          </a:xfrm>
          <a:prstGeom prst="rect">
            <a:avLst/>
          </a:prstGeom>
        </p:spPr>
        <p:txBody>
          <a:bodyPr anchor="t" rtlCol="false" tIns="0" lIns="0" bIns="0" rIns="0">
            <a:spAutoFit/>
          </a:bodyPr>
          <a:lstStyle/>
          <a:p>
            <a:pPr algn="just" marL="0" indent="0" lvl="0">
              <a:lnSpc>
                <a:spcPts val="3382"/>
              </a:lnSpc>
            </a:pPr>
            <a:r>
              <a:rPr lang="en-US" sz="1989">
                <a:solidFill>
                  <a:srgbClr val="253140"/>
                </a:solidFill>
                <a:latin typeface="Nunito Bold"/>
              </a:rPr>
              <a:t>App Inventor ilk olarak Google tarafından geliştirilmiş bir mobil uygulama geliştirme aracıdır. En önemli özelliği sürükle bırak ve blok kodlama ile uygulama geliştirilebiliyor olmasıdır. Google ortaya çıkarmış ve sadece 1 sene sonra bütün kaynak kodlarını açıklayarak projeden çekilmiştir. Sonrasında MIT (Massachusetts Institute of Technology) üniversitesi tarafından geliştirilmeye başlanmıştır. Tamamen ücretsiz olan App Inventor, kullanmak için sadece bir google hesabı ile oturum açılmasını gerektirmektedir. https://appinventor.mit.edu/ adresinden ulaşılabilmektedir. Mobil uygulama geliştirmeyi amaçlayan App Inventor, Android cihazlarda çalışabilecek uygulamalar geliştirebilmek için hazırlanmıştır.</a:t>
            </a:r>
          </a:p>
        </p:txBody>
      </p:sp>
      <p:sp>
        <p:nvSpPr>
          <p:cNvPr name="Freeform 10" id="10"/>
          <p:cNvSpPr/>
          <p:nvPr/>
        </p:nvSpPr>
        <p:spPr>
          <a:xfrm flipH="false" flipV="false" rot="0">
            <a:off x="9642931" y="6724326"/>
            <a:ext cx="3062263" cy="3245173"/>
          </a:xfrm>
          <a:custGeom>
            <a:avLst/>
            <a:gdLst/>
            <a:ahLst/>
            <a:cxnLst/>
            <a:rect r="r" b="b" t="t" l="l"/>
            <a:pathLst>
              <a:path h="3245173" w="3062263">
                <a:moveTo>
                  <a:pt x="0" y="0"/>
                </a:moveTo>
                <a:lnTo>
                  <a:pt x="3062263" y="0"/>
                </a:lnTo>
                <a:lnTo>
                  <a:pt x="3062263" y="3245172"/>
                </a:lnTo>
                <a:lnTo>
                  <a:pt x="0" y="3245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634371" y="787605"/>
            <a:ext cx="1797222" cy="3219778"/>
          </a:xfrm>
          <a:custGeom>
            <a:avLst/>
            <a:gdLst/>
            <a:ahLst/>
            <a:cxnLst/>
            <a:rect r="r" b="b" t="t" l="l"/>
            <a:pathLst>
              <a:path h="3219778" w="1797222">
                <a:moveTo>
                  <a:pt x="0" y="0"/>
                </a:moveTo>
                <a:lnTo>
                  <a:pt x="1797221" y="0"/>
                </a:lnTo>
                <a:lnTo>
                  <a:pt x="1797221" y="3219778"/>
                </a:lnTo>
                <a:lnTo>
                  <a:pt x="0" y="32197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939850" y="8533679"/>
            <a:ext cx="2996140" cy="1198456"/>
          </a:xfrm>
          <a:custGeom>
            <a:avLst/>
            <a:gdLst/>
            <a:ahLst/>
            <a:cxnLst/>
            <a:rect r="r" b="b" t="t" l="l"/>
            <a:pathLst>
              <a:path h="1198456" w="2996140">
                <a:moveTo>
                  <a:pt x="0" y="0"/>
                </a:moveTo>
                <a:lnTo>
                  <a:pt x="2996141" y="0"/>
                </a:lnTo>
                <a:lnTo>
                  <a:pt x="2996141" y="1198456"/>
                </a:lnTo>
                <a:lnTo>
                  <a:pt x="0" y="11984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290399" y="9132907"/>
            <a:ext cx="622221" cy="630243"/>
          </a:xfrm>
          <a:custGeom>
            <a:avLst/>
            <a:gdLst/>
            <a:ahLst/>
            <a:cxnLst/>
            <a:rect r="r" b="b" t="t" l="l"/>
            <a:pathLst>
              <a:path h="630243" w="622221">
                <a:moveTo>
                  <a:pt x="0" y="0"/>
                </a:moveTo>
                <a:lnTo>
                  <a:pt x="622222" y="0"/>
                </a:lnTo>
                <a:lnTo>
                  <a:pt x="622222" y="630243"/>
                </a:lnTo>
                <a:lnTo>
                  <a:pt x="0" y="6302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682712">
            <a:off x="5856220" y="8752070"/>
            <a:ext cx="949934" cy="761674"/>
          </a:xfrm>
          <a:custGeom>
            <a:avLst/>
            <a:gdLst/>
            <a:ahLst/>
            <a:cxnLst/>
            <a:rect r="r" b="b" t="t" l="l"/>
            <a:pathLst>
              <a:path h="761674" w="949934">
                <a:moveTo>
                  <a:pt x="0" y="0"/>
                </a:moveTo>
                <a:lnTo>
                  <a:pt x="949933" y="0"/>
                </a:lnTo>
                <a:lnTo>
                  <a:pt x="949933" y="761674"/>
                </a:lnTo>
                <a:lnTo>
                  <a:pt x="0" y="7616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1914798" y="4390864"/>
            <a:ext cx="6095946" cy="3153759"/>
          </a:xfrm>
          <a:custGeom>
            <a:avLst/>
            <a:gdLst/>
            <a:ahLst/>
            <a:cxnLst/>
            <a:rect r="r" b="b" t="t" l="l"/>
            <a:pathLst>
              <a:path h="3153759" w="6095946">
                <a:moveTo>
                  <a:pt x="0" y="0"/>
                </a:moveTo>
                <a:lnTo>
                  <a:pt x="6095945" y="0"/>
                </a:lnTo>
                <a:lnTo>
                  <a:pt x="6095945" y="3153760"/>
                </a:lnTo>
                <a:lnTo>
                  <a:pt x="0" y="3153760"/>
                </a:lnTo>
                <a:lnTo>
                  <a:pt x="0" y="0"/>
                </a:lnTo>
                <a:close/>
              </a:path>
            </a:pathLst>
          </a:custGeom>
          <a:blipFill>
            <a:blip r:embed="rId16"/>
            <a:stretch>
              <a:fillRect l="0" t="0" r="0" b="0"/>
            </a:stretch>
          </a:blipFill>
        </p:spPr>
      </p:sp>
      <p:sp>
        <p:nvSpPr>
          <p:cNvPr name="TextBox 16" id="16"/>
          <p:cNvSpPr txBox="true"/>
          <p:nvPr/>
        </p:nvSpPr>
        <p:spPr>
          <a:xfrm rot="0">
            <a:off x="5727296" y="810348"/>
            <a:ext cx="6651978" cy="1190625"/>
          </a:xfrm>
          <a:prstGeom prst="rect">
            <a:avLst/>
          </a:prstGeom>
        </p:spPr>
        <p:txBody>
          <a:bodyPr anchor="t" rtlCol="false" tIns="0" lIns="0" bIns="0" rIns="0">
            <a:spAutoFit/>
          </a:bodyPr>
          <a:lstStyle/>
          <a:p>
            <a:pPr algn="ctr">
              <a:lnSpc>
                <a:spcPts val="9480"/>
              </a:lnSpc>
            </a:pPr>
            <a:r>
              <a:rPr lang="en-US" sz="7900" spc="118">
                <a:solidFill>
                  <a:srgbClr val="333034"/>
                </a:solidFill>
                <a:latin typeface="More Sugar"/>
              </a:rPr>
              <a:t>App Inventor </a:t>
            </a:r>
          </a:p>
        </p:txBody>
      </p:sp>
      <p:sp>
        <p:nvSpPr>
          <p:cNvPr name="Freeform 17" id="17"/>
          <p:cNvSpPr/>
          <p:nvPr/>
        </p:nvSpPr>
        <p:spPr>
          <a:xfrm flipH="false" flipV="false" rot="0">
            <a:off x="1028700" y="1206431"/>
            <a:ext cx="3109997" cy="1191063"/>
          </a:xfrm>
          <a:custGeom>
            <a:avLst/>
            <a:gdLst/>
            <a:ahLst/>
            <a:cxnLst/>
            <a:rect r="r" b="b" t="t" l="l"/>
            <a:pathLst>
              <a:path h="1191063" w="3109997">
                <a:moveTo>
                  <a:pt x="0" y="0"/>
                </a:moveTo>
                <a:lnTo>
                  <a:pt x="3109997" y="0"/>
                </a:lnTo>
                <a:lnTo>
                  <a:pt x="3109997" y="1191063"/>
                </a:lnTo>
                <a:lnTo>
                  <a:pt x="0" y="1191063"/>
                </a:lnTo>
                <a:lnTo>
                  <a:pt x="0" y="0"/>
                </a:lnTo>
                <a:close/>
              </a:path>
            </a:pathLst>
          </a:custGeom>
          <a:blipFill>
            <a:blip r:embed="rId1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5110" y="-946891"/>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86962" y="1775909"/>
            <a:ext cx="13453962" cy="7068257"/>
            <a:chOff x="0" y="0"/>
            <a:chExt cx="5490351" cy="2884445"/>
          </a:xfrm>
        </p:grpSpPr>
        <p:sp>
          <p:nvSpPr>
            <p:cNvPr name="Freeform 4" id="4"/>
            <p:cNvSpPr/>
            <p:nvPr/>
          </p:nvSpPr>
          <p:spPr>
            <a:xfrm flipH="false" flipV="false" rot="0">
              <a:off x="0" y="0"/>
              <a:ext cx="5490351" cy="2884445"/>
            </a:xfrm>
            <a:custGeom>
              <a:avLst/>
              <a:gdLst/>
              <a:ahLst/>
              <a:cxnLst/>
              <a:rect r="r" b="b" t="t" l="l"/>
              <a:pathLst>
                <a:path h="2884445" w="5490351">
                  <a:moveTo>
                    <a:pt x="5365891" y="2884445"/>
                  </a:moveTo>
                  <a:lnTo>
                    <a:pt x="124460" y="2884445"/>
                  </a:lnTo>
                  <a:cubicBezTo>
                    <a:pt x="55880" y="2884445"/>
                    <a:pt x="0" y="2828565"/>
                    <a:pt x="0" y="2759985"/>
                  </a:cubicBezTo>
                  <a:lnTo>
                    <a:pt x="0" y="124460"/>
                  </a:lnTo>
                  <a:cubicBezTo>
                    <a:pt x="0" y="55880"/>
                    <a:pt x="55880" y="0"/>
                    <a:pt x="124460" y="0"/>
                  </a:cubicBezTo>
                  <a:lnTo>
                    <a:pt x="5365891" y="0"/>
                  </a:lnTo>
                  <a:cubicBezTo>
                    <a:pt x="5434471" y="0"/>
                    <a:pt x="5490351" y="55880"/>
                    <a:pt x="5490351" y="124460"/>
                  </a:cubicBezTo>
                  <a:lnTo>
                    <a:pt x="5490351" y="2759985"/>
                  </a:lnTo>
                  <a:cubicBezTo>
                    <a:pt x="5490351" y="2828565"/>
                    <a:pt x="5434471" y="2884445"/>
                    <a:pt x="5365891" y="2884445"/>
                  </a:cubicBezTo>
                  <a:close/>
                </a:path>
              </a:pathLst>
            </a:custGeom>
            <a:solidFill>
              <a:srgbClr val="DB9463"/>
            </a:solidFill>
          </p:spPr>
        </p:sp>
      </p:grpSp>
      <p:grpSp>
        <p:nvGrpSpPr>
          <p:cNvPr name="Group 5" id="5"/>
          <p:cNvGrpSpPr/>
          <p:nvPr/>
        </p:nvGrpSpPr>
        <p:grpSpPr>
          <a:xfrm rot="-10800000">
            <a:off x="9043750" y="1146668"/>
            <a:ext cx="6484124" cy="782571"/>
            <a:chOff x="0" y="0"/>
            <a:chExt cx="50256911" cy="6065520"/>
          </a:xfrm>
        </p:grpSpPr>
        <p:sp>
          <p:nvSpPr>
            <p:cNvPr name="Freeform 6" id="6"/>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DB9463"/>
            </a:solidFill>
          </p:spPr>
        </p:sp>
      </p:grpSp>
      <p:grpSp>
        <p:nvGrpSpPr>
          <p:cNvPr name="Group 7" id="7"/>
          <p:cNvGrpSpPr/>
          <p:nvPr/>
        </p:nvGrpSpPr>
        <p:grpSpPr>
          <a:xfrm rot="0">
            <a:off x="2624826" y="1962554"/>
            <a:ext cx="13453962" cy="7084312"/>
            <a:chOff x="0" y="0"/>
            <a:chExt cx="5490351" cy="2890997"/>
          </a:xfrm>
        </p:grpSpPr>
        <p:sp>
          <p:nvSpPr>
            <p:cNvPr name="Freeform 8" id="8"/>
            <p:cNvSpPr/>
            <p:nvPr/>
          </p:nvSpPr>
          <p:spPr>
            <a:xfrm flipH="false" flipV="false" rot="0">
              <a:off x="0" y="0"/>
              <a:ext cx="5490351" cy="2890997"/>
            </a:xfrm>
            <a:custGeom>
              <a:avLst/>
              <a:gdLst/>
              <a:ahLst/>
              <a:cxnLst/>
              <a:rect r="r" b="b" t="t" l="l"/>
              <a:pathLst>
                <a:path h="2890997" w="5490351">
                  <a:moveTo>
                    <a:pt x="5365891" y="2890997"/>
                  </a:moveTo>
                  <a:lnTo>
                    <a:pt x="124460" y="2890997"/>
                  </a:lnTo>
                  <a:cubicBezTo>
                    <a:pt x="55880" y="2890997"/>
                    <a:pt x="0" y="2835117"/>
                    <a:pt x="0" y="2766537"/>
                  </a:cubicBezTo>
                  <a:lnTo>
                    <a:pt x="0" y="124460"/>
                  </a:lnTo>
                  <a:cubicBezTo>
                    <a:pt x="0" y="55880"/>
                    <a:pt x="55880" y="0"/>
                    <a:pt x="124460" y="0"/>
                  </a:cubicBezTo>
                  <a:lnTo>
                    <a:pt x="5365891" y="0"/>
                  </a:lnTo>
                  <a:cubicBezTo>
                    <a:pt x="5434471" y="0"/>
                    <a:pt x="5490351" y="55880"/>
                    <a:pt x="5490351" y="124460"/>
                  </a:cubicBezTo>
                  <a:lnTo>
                    <a:pt x="5490351" y="2766537"/>
                  </a:lnTo>
                  <a:cubicBezTo>
                    <a:pt x="5490351" y="2835117"/>
                    <a:pt x="5434471" y="2890997"/>
                    <a:pt x="5365891" y="2890997"/>
                  </a:cubicBezTo>
                  <a:close/>
                </a:path>
              </a:pathLst>
            </a:custGeom>
            <a:solidFill>
              <a:srgbClr val="51604D"/>
            </a:solidFill>
          </p:spPr>
        </p:sp>
      </p:grpSp>
      <p:grpSp>
        <p:nvGrpSpPr>
          <p:cNvPr name="Group 9" id="9"/>
          <p:cNvGrpSpPr/>
          <p:nvPr/>
        </p:nvGrpSpPr>
        <p:grpSpPr>
          <a:xfrm rot="-10800000">
            <a:off x="9043750" y="1491619"/>
            <a:ext cx="6484124" cy="782571"/>
            <a:chOff x="0" y="0"/>
            <a:chExt cx="50256911" cy="6065520"/>
          </a:xfrm>
        </p:grpSpPr>
        <p:sp>
          <p:nvSpPr>
            <p:cNvPr name="Freeform 10" id="10"/>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51604D"/>
            </a:solidFill>
          </p:spPr>
        </p:sp>
      </p:grpSp>
      <p:grpSp>
        <p:nvGrpSpPr>
          <p:cNvPr name="Group 11" id="11"/>
          <p:cNvGrpSpPr/>
          <p:nvPr/>
        </p:nvGrpSpPr>
        <p:grpSpPr>
          <a:xfrm rot="0">
            <a:off x="-652547" y="514488"/>
            <a:ext cx="6694219" cy="2242468"/>
            <a:chOff x="0" y="0"/>
            <a:chExt cx="2264464" cy="758563"/>
          </a:xfrm>
        </p:grpSpPr>
        <p:sp>
          <p:nvSpPr>
            <p:cNvPr name="Freeform 12" id="12"/>
            <p:cNvSpPr/>
            <p:nvPr/>
          </p:nvSpPr>
          <p:spPr>
            <a:xfrm flipH="false" flipV="false" rot="0">
              <a:off x="0" y="0"/>
              <a:ext cx="2264464" cy="758564"/>
            </a:xfrm>
            <a:custGeom>
              <a:avLst/>
              <a:gdLst/>
              <a:ahLst/>
              <a:cxnLst/>
              <a:rect r="r" b="b" t="t" l="l"/>
              <a:pathLst>
                <a:path h="758564" w="2264464">
                  <a:moveTo>
                    <a:pt x="2140004" y="758563"/>
                  </a:moveTo>
                  <a:lnTo>
                    <a:pt x="124460" y="758563"/>
                  </a:lnTo>
                  <a:cubicBezTo>
                    <a:pt x="55880" y="758563"/>
                    <a:pt x="0" y="702683"/>
                    <a:pt x="0" y="634103"/>
                  </a:cubicBezTo>
                  <a:lnTo>
                    <a:pt x="0" y="124460"/>
                  </a:lnTo>
                  <a:cubicBezTo>
                    <a:pt x="0" y="55880"/>
                    <a:pt x="55880" y="0"/>
                    <a:pt x="124460" y="0"/>
                  </a:cubicBezTo>
                  <a:lnTo>
                    <a:pt x="2140004" y="0"/>
                  </a:lnTo>
                  <a:cubicBezTo>
                    <a:pt x="2208584" y="0"/>
                    <a:pt x="2264464" y="55880"/>
                    <a:pt x="2264464" y="124460"/>
                  </a:cubicBezTo>
                  <a:lnTo>
                    <a:pt x="2264464" y="634103"/>
                  </a:lnTo>
                  <a:cubicBezTo>
                    <a:pt x="2264464" y="702683"/>
                    <a:pt x="2208584" y="758564"/>
                    <a:pt x="2140004" y="758564"/>
                  </a:cubicBezTo>
                  <a:close/>
                </a:path>
              </a:pathLst>
            </a:custGeom>
            <a:solidFill>
              <a:srgbClr val="FFFBEC"/>
            </a:solidFill>
          </p:spPr>
        </p:sp>
      </p:grpSp>
      <p:sp>
        <p:nvSpPr>
          <p:cNvPr name="TextBox 13" id="13"/>
          <p:cNvSpPr txBox="true"/>
          <p:nvPr/>
        </p:nvSpPr>
        <p:spPr>
          <a:xfrm rot="0">
            <a:off x="3676451" y="2711797"/>
            <a:ext cx="10935098" cy="6213474"/>
          </a:xfrm>
          <a:prstGeom prst="rect">
            <a:avLst/>
          </a:prstGeom>
        </p:spPr>
        <p:txBody>
          <a:bodyPr anchor="t" rtlCol="false" tIns="0" lIns="0" bIns="0" rIns="0">
            <a:spAutoFit/>
          </a:bodyPr>
          <a:lstStyle/>
          <a:p>
            <a:pPr algn="ctr" marL="496574" indent="-248287" lvl="1">
              <a:lnSpc>
                <a:spcPts val="3910"/>
              </a:lnSpc>
              <a:buFont typeface="Arial"/>
              <a:buChar char="•"/>
            </a:pPr>
            <a:r>
              <a:rPr lang="en-US" sz="2300">
                <a:solidFill>
                  <a:srgbClr val="FFFFFF"/>
                </a:solidFill>
                <a:latin typeface="Nunito"/>
              </a:rPr>
              <a:t>Mobil uygulama geliştirme sürecinde herhangi bir kod yazmaya gereksinim duymadan sadece kod blokları oluşturarak ve sayfa tasarımı için de sürükle bırak tekniği ile kolaylıkla görsel tasarımlar yapılabilmesi sebebiyle App Inventor her yaştan kullanıcıya hitap etmektedir.</a:t>
            </a:r>
          </a:p>
          <a:p>
            <a:pPr algn="ctr" marL="496574" indent="-248287" lvl="1">
              <a:lnSpc>
                <a:spcPts val="3910"/>
              </a:lnSpc>
              <a:buFont typeface="Arial"/>
              <a:buChar char="•"/>
            </a:pPr>
            <a:r>
              <a:rPr lang="en-US" sz="2300">
                <a:solidFill>
                  <a:srgbClr val="FFFFFF"/>
                </a:solidFill>
                <a:latin typeface="Nunito"/>
              </a:rPr>
              <a:t>Tamamen çevrimiçi çalışması sebebiyle güçlü donanımlar gerektirmeden uygulama geliştirme yapılabilmektedir. Farklı platformlarda uygulama geliştirirken güçlü donanıma sahip bilgisayarlar gerekebilirken (Örneğin; Android Studio), App Inventor sadece internete bağlanabilen ve internet tarayıcısını çalıştırabilen her cihazda kolaylıkla kullanabilmektedir.</a:t>
            </a:r>
          </a:p>
          <a:p>
            <a:pPr algn="ctr" marL="453395" indent="-226697" lvl="1">
              <a:lnSpc>
                <a:spcPts val="3570"/>
              </a:lnSpc>
              <a:buFont typeface="Arial"/>
              <a:buChar char="•"/>
            </a:pPr>
            <a:r>
              <a:rPr lang="en-US" sz="2100">
                <a:solidFill>
                  <a:srgbClr val="FFFFFF"/>
                </a:solidFill>
                <a:latin typeface="Nunito"/>
              </a:rPr>
              <a:t>Çevrimiçi çalışması sebebiyle geliştirme yapılan projenin bütün dosyaları bulut ortamında depolanmaktadır. Böylelikle örneğin okulda başladığınız projenize, yanınızda herhangi bir dosya taşımadan evde devam edebilir ya da arkadaşınızın evinde çalışmanıza son halini verebilirsiniz.</a:t>
            </a:r>
          </a:p>
        </p:txBody>
      </p:sp>
      <p:sp>
        <p:nvSpPr>
          <p:cNvPr name="Freeform 14" id="14"/>
          <p:cNvSpPr/>
          <p:nvPr/>
        </p:nvSpPr>
        <p:spPr>
          <a:xfrm flipH="false" flipV="false" rot="0">
            <a:off x="13558035" y="7111483"/>
            <a:ext cx="4280721" cy="3175517"/>
          </a:xfrm>
          <a:custGeom>
            <a:avLst/>
            <a:gdLst/>
            <a:ahLst/>
            <a:cxnLst/>
            <a:rect r="r" b="b" t="t" l="l"/>
            <a:pathLst>
              <a:path h="3175517" w="4280721">
                <a:moveTo>
                  <a:pt x="0" y="0"/>
                </a:moveTo>
                <a:lnTo>
                  <a:pt x="4280721" y="0"/>
                </a:lnTo>
                <a:lnTo>
                  <a:pt x="4280721" y="3175517"/>
                </a:lnTo>
                <a:lnTo>
                  <a:pt x="0" y="3175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84542" y="673447"/>
            <a:ext cx="4928958" cy="2143125"/>
          </a:xfrm>
          <a:prstGeom prst="rect">
            <a:avLst/>
          </a:prstGeom>
        </p:spPr>
        <p:txBody>
          <a:bodyPr anchor="t" rtlCol="false" tIns="0" lIns="0" bIns="0" rIns="0">
            <a:spAutoFit/>
          </a:bodyPr>
          <a:lstStyle/>
          <a:p>
            <a:pPr algn="ctr">
              <a:lnSpc>
                <a:spcPts val="5640"/>
              </a:lnSpc>
            </a:pPr>
            <a:r>
              <a:rPr lang="en-US" sz="4700" spc="70">
                <a:solidFill>
                  <a:srgbClr val="51604D"/>
                </a:solidFill>
                <a:latin typeface="More Sugar"/>
              </a:rPr>
              <a:t> App Inventor’ın avantajları nelerdir?</a:t>
            </a:r>
          </a:p>
        </p:txBody>
      </p:sp>
      <p:sp>
        <p:nvSpPr>
          <p:cNvPr name="Freeform 16" id="16"/>
          <p:cNvSpPr/>
          <p:nvPr/>
        </p:nvSpPr>
        <p:spPr>
          <a:xfrm flipH="false" flipV="false" rot="0">
            <a:off x="2099885" y="7111483"/>
            <a:ext cx="1674403" cy="2449260"/>
          </a:xfrm>
          <a:custGeom>
            <a:avLst/>
            <a:gdLst/>
            <a:ahLst/>
            <a:cxnLst/>
            <a:rect r="r" b="b" t="t" l="l"/>
            <a:pathLst>
              <a:path h="2449260" w="1674403">
                <a:moveTo>
                  <a:pt x="0" y="0"/>
                </a:moveTo>
                <a:lnTo>
                  <a:pt x="1674403" y="0"/>
                </a:lnTo>
                <a:lnTo>
                  <a:pt x="1674403" y="2449260"/>
                </a:lnTo>
                <a:lnTo>
                  <a:pt x="0" y="2449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979173">
            <a:off x="175463" y="2760176"/>
            <a:ext cx="1706473" cy="682589"/>
          </a:xfrm>
          <a:custGeom>
            <a:avLst/>
            <a:gdLst/>
            <a:ahLst/>
            <a:cxnLst/>
            <a:rect r="r" b="b" t="t" l="l"/>
            <a:pathLst>
              <a:path h="682589" w="1706473">
                <a:moveTo>
                  <a:pt x="0" y="0"/>
                </a:moveTo>
                <a:lnTo>
                  <a:pt x="1706474" y="0"/>
                </a:lnTo>
                <a:lnTo>
                  <a:pt x="1706474" y="682590"/>
                </a:lnTo>
                <a:lnTo>
                  <a:pt x="0" y="682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8711316">
            <a:off x="15157066" y="4700471"/>
            <a:ext cx="1693251" cy="1271477"/>
          </a:xfrm>
          <a:custGeom>
            <a:avLst/>
            <a:gdLst/>
            <a:ahLst/>
            <a:cxnLst/>
            <a:rect r="r" b="b" t="t" l="l"/>
            <a:pathLst>
              <a:path h="1271477" w="1693251">
                <a:moveTo>
                  <a:pt x="0" y="0"/>
                </a:moveTo>
                <a:lnTo>
                  <a:pt x="1693251" y="0"/>
                </a:lnTo>
                <a:lnTo>
                  <a:pt x="1693251" y="1271477"/>
                </a:lnTo>
                <a:lnTo>
                  <a:pt x="0" y="1271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5470373" y="4330927"/>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6340924" y="5504710"/>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8514108" y="1537953"/>
            <a:ext cx="529642" cy="1563518"/>
          </a:xfrm>
          <a:custGeom>
            <a:avLst/>
            <a:gdLst/>
            <a:ahLst/>
            <a:cxnLst/>
            <a:rect r="r" b="b" t="t" l="l"/>
            <a:pathLst>
              <a:path h="1563518" w="529642">
                <a:moveTo>
                  <a:pt x="0" y="0"/>
                </a:moveTo>
                <a:lnTo>
                  <a:pt x="529642" y="0"/>
                </a:lnTo>
                <a:lnTo>
                  <a:pt x="529642" y="1563518"/>
                </a:lnTo>
                <a:lnTo>
                  <a:pt x="0" y="1563518"/>
                </a:lnTo>
                <a:lnTo>
                  <a:pt x="0" y="0"/>
                </a:lnTo>
                <a:close/>
              </a:path>
            </a:pathLst>
          </a:custGeom>
          <a:blipFill>
            <a:blip r:embed="rId16"/>
            <a:stretch>
              <a:fillRect l="0" t="0" r="0" b="0"/>
            </a:stretch>
          </a:blipFill>
        </p:spPr>
      </p:sp>
      <p:sp>
        <p:nvSpPr>
          <p:cNvPr name="Freeform 22" id="22"/>
          <p:cNvSpPr/>
          <p:nvPr/>
        </p:nvSpPr>
        <p:spPr>
          <a:xfrm flipH="false" flipV="false" rot="0">
            <a:off x="16110253" y="371236"/>
            <a:ext cx="1902954" cy="1902954"/>
          </a:xfrm>
          <a:custGeom>
            <a:avLst/>
            <a:gdLst/>
            <a:ahLst/>
            <a:cxnLst/>
            <a:rect r="r" b="b" t="t" l="l"/>
            <a:pathLst>
              <a:path h="1902954" w="1902954">
                <a:moveTo>
                  <a:pt x="0" y="0"/>
                </a:moveTo>
                <a:lnTo>
                  <a:pt x="1902954" y="0"/>
                </a:lnTo>
                <a:lnTo>
                  <a:pt x="1902954" y="1902954"/>
                </a:lnTo>
                <a:lnTo>
                  <a:pt x="0" y="19029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5110" y="-946891"/>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86962" y="1775909"/>
            <a:ext cx="13453962" cy="7068257"/>
            <a:chOff x="0" y="0"/>
            <a:chExt cx="5490351" cy="2884445"/>
          </a:xfrm>
        </p:grpSpPr>
        <p:sp>
          <p:nvSpPr>
            <p:cNvPr name="Freeform 4" id="4"/>
            <p:cNvSpPr/>
            <p:nvPr/>
          </p:nvSpPr>
          <p:spPr>
            <a:xfrm flipH="false" flipV="false" rot="0">
              <a:off x="0" y="0"/>
              <a:ext cx="5490351" cy="2884445"/>
            </a:xfrm>
            <a:custGeom>
              <a:avLst/>
              <a:gdLst/>
              <a:ahLst/>
              <a:cxnLst/>
              <a:rect r="r" b="b" t="t" l="l"/>
              <a:pathLst>
                <a:path h="2884445" w="5490351">
                  <a:moveTo>
                    <a:pt x="5365891" y="2884445"/>
                  </a:moveTo>
                  <a:lnTo>
                    <a:pt x="124460" y="2884445"/>
                  </a:lnTo>
                  <a:cubicBezTo>
                    <a:pt x="55880" y="2884445"/>
                    <a:pt x="0" y="2828565"/>
                    <a:pt x="0" y="2759985"/>
                  </a:cubicBezTo>
                  <a:lnTo>
                    <a:pt x="0" y="124460"/>
                  </a:lnTo>
                  <a:cubicBezTo>
                    <a:pt x="0" y="55880"/>
                    <a:pt x="55880" y="0"/>
                    <a:pt x="124460" y="0"/>
                  </a:cubicBezTo>
                  <a:lnTo>
                    <a:pt x="5365891" y="0"/>
                  </a:lnTo>
                  <a:cubicBezTo>
                    <a:pt x="5434471" y="0"/>
                    <a:pt x="5490351" y="55880"/>
                    <a:pt x="5490351" y="124460"/>
                  </a:cubicBezTo>
                  <a:lnTo>
                    <a:pt x="5490351" y="2759985"/>
                  </a:lnTo>
                  <a:cubicBezTo>
                    <a:pt x="5490351" y="2828565"/>
                    <a:pt x="5434471" y="2884445"/>
                    <a:pt x="5365891" y="2884445"/>
                  </a:cubicBezTo>
                  <a:close/>
                </a:path>
              </a:pathLst>
            </a:custGeom>
            <a:solidFill>
              <a:srgbClr val="DB9463"/>
            </a:solidFill>
          </p:spPr>
        </p:sp>
      </p:grpSp>
      <p:grpSp>
        <p:nvGrpSpPr>
          <p:cNvPr name="Group 5" id="5"/>
          <p:cNvGrpSpPr/>
          <p:nvPr/>
        </p:nvGrpSpPr>
        <p:grpSpPr>
          <a:xfrm rot="-10800000">
            <a:off x="9043750" y="1146668"/>
            <a:ext cx="6484124" cy="782571"/>
            <a:chOff x="0" y="0"/>
            <a:chExt cx="50256911" cy="6065520"/>
          </a:xfrm>
        </p:grpSpPr>
        <p:sp>
          <p:nvSpPr>
            <p:cNvPr name="Freeform 6" id="6"/>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DB9463"/>
            </a:solidFill>
          </p:spPr>
        </p:sp>
      </p:grpSp>
      <p:grpSp>
        <p:nvGrpSpPr>
          <p:cNvPr name="Group 7" id="7"/>
          <p:cNvGrpSpPr/>
          <p:nvPr/>
        </p:nvGrpSpPr>
        <p:grpSpPr>
          <a:xfrm rot="0">
            <a:off x="2624826" y="1962554"/>
            <a:ext cx="13453962" cy="7084312"/>
            <a:chOff x="0" y="0"/>
            <a:chExt cx="5490351" cy="2890997"/>
          </a:xfrm>
        </p:grpSpPr>
        <p:sp>
          <p:nvSpPr>
            <p:cNvPr name="Freeform 8" id="8"/>
            <p:cNvSpPr/>
            <p:nvPr/>
          </p:nvSpPr>
          <p:spPr>
            <a:xfrm flipH="false" flipV="false" rot="0">
              <a:off x="0" y="0"/>
              <a:ext cx="5490351" cy="2890997"/>
            </a:xfrm>
            <a:custGeom>
              <a:avLst/>
              <a:gdLst/>
              <a:ahLst/>
              <a:cxnLst/>
              <a:rect r="r" b="b" t="t" l="l"/>
              <a:pathLst>
                <a:path h="2890997" w="5490351">
                  <a:moveTo>
                    <a:pt x="5365891" y="2890997"/>
                  </a:moveTo>
                  <a:lnTo>
                    <a:pt x="124460" y="2890997"/>
                  </a:lnTo>
                  <a:cubicBezTo>
                    <a:pt x="55880" y="2890997"/>
                    <a:pt x="0" y="2835117"/>
                    <a:pt x="0" y="2766537"/>
                  </a:cubicBezTo>
                  <a:lnTo>
                    <a:pt x="0" y="124460"/>
                  </a:lnTo>
                  <a:cubicBezTo>
                    <a:pt x="0" y="55880"/>
                    <a:pt x="55880" y="0"/>
                    <a:pt x="124460" y="0"/>
                  </a:cubicBezTo>
                  <a:lnTo>
                    <a:pt x="5365891" y="0"/>
                  </a:lnTo>
                  <a:cubicBezTo>
                    <a:pt x="5434471" y="0"/>
                    <a:pt x="5490351" y="55880"/>
                    <a:pt x="5490351" y="124460"/>
                  </a:cubicBezTo>
                  <a:lnTo>
                    <a:pt x="5490351" y="2766537"/>
                  </a:lnTo>
                  <a:cubicBezTo>
                    <a:pt x="5490351" y="2835117"/>
                    <a:pt x="5434471" y="2890997"/>
                    <a:pt x="5365891" y="2890997"/>
                  </a:cubicBezTo>
                  <a:close/>
                </a:path>
              </a:pathLst>
            </a:custGeom>
            <a:solidFill>
              <a:srgbClr val="51604D"/>
            </a:solidFill>
          </p:spPr>
        </p:sp>
      </p:grpSp>
      <p:grpSp>
        <p:nvGrpSpPr>
          <p:cNvPr name="Group 9" id="9"/>
          <p:cNvGrpSpPr/>
          <p:nvPr/>
        </p:nvGrpSpPr>
        <p:grpSpPr>
          <a:xfrm rot="-10800000">
            <a:off x="9043750" y="1491619"/>
            <a:ext cx="6484124" cy="782571"/>
            <a:chOff x="0" y="0"/>
            <a:chExt cx="50256911" cy="6065520"/>
          </a:xfrm>
        </p:grpSpPr>
        <p:sp>
          <p:nvSpPr>
            <p:cNvPr name="Freeform 10" id="10"/>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51604D"/>
            </a:solidFill>
          </p:spPr>
        </p:sp>
      </p:grpSp>
      <p:grpSp>
        <p:nvGrpSpPr>
          <p:cNvPr name="Group 11" id="11"/>
          <p:cNvGrpSpPr/>
          <p:nvPr/>
        </p:nvGrpSpPr>
        <p:grpSpPr>
          <a:xfrm rot="0">
            <a:off x="-652547" y="514488"/>
            <a:ext cx="6694219" cy="2242468"/>
            <a:chOff x="0" y="0"/>
            <a:chExt cx="2264464" cy="758563"/>
          </a:xfrm>
        </p:grpSpPr>
        <p:sp>
          <p:nvSpPr>
            <p:cNvPr name="Freeform 12" id="12"/>
            <p:cNvSpPr/>
            <p:nvPr/>
          </p:nvSpPr>
          <p:spPr>
            <a:xfrm flipH="false" flipV="false" rot="0">
              <a:off x="0" y="0"/>
              <a:ext cx="2264464" cy="758564"/>
            </a:xfrm>
            <a:custGeom>
              <a:avLst/>
              <a:gdLst/>
              <a:ahLst/>
              <a:cxnLst/>
              <a:rect r="r" b="b" t="t" l="l"/>
              <a:pathLst>
                <a:path h="758564" w="2264464">
                  <a:moveTo>
                    <a:pt x="2140004" y="758563"/>
                  </a:moveTo>
                  <a:lnTo>
                    <a:pt x="124460" y="758563"/>
                  </a:lnTo>
                  <a:cubicBezTo>
                    <a:pt x="55880" y="758563"/>
                    <a:pt x="0" y="702683"/>
                    <a:pt x="0" y="634103"/>
                  </a:cubicBezTo>
                  <a:lnTo>
                    <a:pt x="0" y="124460"/>
                  </a:lnTo>
                  <a:cubicBezTo>
                    <a:pt x="0" y="55880"/>
                    <a:pt x="55880" y="0"/>
                    <a:pt x="124460" y="0"/>
                  </a:cubicBezTo>
                  <a:lnTo>
                    <a:pt x="2140004" y="0"/>
                  </a:lnTo>
                  <a:cubicBezTo>
                    <a:pt x="2208584" y="0"/>
                    <a:pt x="2264464" y="55880"/>
                    <a:pt x="2264464" y="124460"/>
                  </a:cubicBezTo>
                  <a:lnTo>
                    <a:pt x="2264464" y="634103"/>
                  </a:lnTo>
                  <a:cubicBezTo>
                    <a:pt x="2264464" y="702683"/>
                    <a:pt x="2208584" y="758564"/>
                    <a:pt x="2140004" y="758564"/>
                  </a:cubicBezTo>
                  <a:close/>
                </a:path>
              </a:pathLst>
            </a:custGeom>
            <a:solidFill>
              <a:srgbClr val="FFFBEC"/>
            </a:solidFill>
          </p:spPr>
        </p:sp>
      </p:grpSp>
      <p:sp>
        <p:nvSpPr>
          <p:cNvPr name="TextBox 13" id="13"/>
          <p:cNvSpPr txBox="true"/>
          <p:nvPr/>
        </p:nvSpPr>
        <p:spPr>
          <a:xfrm rot="0">
            <a:off x="3676451" y="2932460"/>
            <a:ext cx="10935098" cy="5781674"/>
          </a:xfrm>
          <a:prstGeom prst="rect">
            <a:avLst/>
          </a:prstGeom>
        </p:spPr>
        <p:txBody>
          <a:bodyPr anchor="t" rtlCol="false" tIns="0" lIns="0" bIns="0" rIns="0">
            <a:spAutoFit/>
          </a:bodyPr>
          <a:lstStyle/>
          <a:p>
            <a:pPr algn="ctr" marL="453395" indent="-226697" lvl="1">
              <a:lnSpc>
                <a:spcPts val="3570"/>
              </a:lnSpc>
              <a:buFont typeface="Arial"/>
              <a:buChar char="•"/>
            </a:pPr>
            <a:r>
              <a:rPr lang="en-US" sz="2100">
                <a:solidFill>
                  <a:srgbClr val="FFFFFF"/>
                </a:solidFill>
                <a:latin typeface="Nunito"/>
              </a:rPr>
              <a:t>Farklı platformlarda uygulama geliştirirken, çalışmanızı test etmek için genellikle aynı platform içinde kullanabileceğiniz ara yüzler bulunurken (Örneğin; AI Starter, Android Studio) App Inventor’da hazırladığınız uygulamanın nasıl çalıştığını görmek için farklı programlara ya da cihazlara ihtiyaç duyarsınız. Bu uygulama ya da cihazlardan dersin devamında detaylı bir şekilde bahsedeceğiz.</a:t>
            </a:r>
          </a:p>
          <a:p>
            <a:pPr algn="ctr" marL="453395" indent="-226697" lvl="1">
              <a:lnSpc>
                <a:spcPts val="3570"/>
              </a:lnSpc>
              <a:buFont typeface="Arial"/>
              <a:buChar char="•"/>
            </a:pPr>
            <a:r>
              <a:rPr lang="en-US" sz="2100">
                <a:solidFill>
                  <a:srgbClr val="FFFFFF"/>
                </a:solidFill>
                <a:latin typeface="Nunito"/>
              </a:rPr>
              <a:t>Kod yazmadan uygulama geliştirebildiğimiz için daha önce de bahsettiğimiz üzere App Inventor’ın kendi kod kütüphaneleri kullanırız. Bu durum uygulamalarımızın App Inventor’ın bize izin verdiği ölçüde işlemler yapmasına sebep olmaktadır. Aynı zamanda bu kod kütüphaneleri uygulamamızın boyutunun daha büyük olmasına neden olmaktadır.</a:t>
            </a:r>
          </a:p>
          <a:p>
            <a:pPr algn="ctr" marL="453395" indent="-226697" lvl="1">
              <a:lnSpc>
                <a:spcPts val="3570"/>
              </a:lnSpc>
              <a:buFont typeface="Arial"/>
              <a:buChar char="•"/>
            </a:pPr>
            <a:r>
              <a:rPr lang="en-US" sz="2100">
                <a:solidFill>
                  <a:srgbClr val="FFFFFF"/>
                </a:solidFill>
                <a:latin typeface="Nunito"/>
              </a:rPr>
              <a:t>Kod yazılarak oluşturulan native (yerel) uygulamalar daha hızlı tepki verip, daha hızlı işlemler yapabilirken, App Inventor gibi bir aracı program kullanılarak hazırlanan uygulamalar daha yavaş tepki verip, daha yavaş işlem yapabilmektedir. </a:t>
            </a:r>
          </a:p>
        </p:txBody>
      </p:sp>
      <p:sp>
        <p:nvSpPr>
          <p:cNvPr name="Freeform 14" id="14"/>
          <p:cNvSpPr/>
          <p:nvPr/>
        </p:nvSpPr>
        <p:spPr>
          <a:xfrm flipH="false" flipV="false" rot="0">
            <a:off x="13558035" y="7111483"/>
            <a:ext cx="4280721" cy="3175517"/>
          </a:xfrm>
          <a:custGeom>
            <a:avLst/>
            <a:gdLst/>
            <a:ahLst/>
            <a:cxnLst/>
            <a:rect r="r" b="b" t="t" l="l"/>
            <a:pathLst>
              <a:path h="3175517" w="4280721">
                <a:moveTo>
                  <a:pt x="0" y="0"/>
                </a:moveTo>
                <a:lnTo>
                  <a:pt x="4280721" y="0"/>
                </a:lnTo>
                <a:lnTo>
                  <a:pt x="4280721" y="3175517"/>
                </a:lnTo>
                <a:lnTo>
                  <a:pt x="0" y="3175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84542" y="673447"/>
            <a:ext cx="4928958" cy="2143125"/>
          </a:xfrm>
          <a:prstGeom prst="rect">
            <a:avLst/>
          </a:prstGeom>
        </p:spPr>
        <p:txBody>
          <a:bodyPr anchor="t" rtlCol="false" tIns="0" lIns="0" bIns="0" rIns="0">
            <a:spAutoFit/>
          </a:bodyPr>
          <a:lstStyle/>
          <a:p>
            <a:pPr algn="ctr">
              <a:lnSpc>
                <a:spcPts val="5640"/>
              </a:lnSpc>
            </a:pPr>
            <a:r>
              <a:rPr lang="en-US" sz="4700" spc="70">
                <a:solidFill>
                  <a:srgbClr val="51604D"/>
                </a:solidFill>
                <a:latin typeface="More Sugar"/>
              </a:rPr>
              <a:t> App Inventor’ın dezavantajları nelerdir? </a:t>
            </a:r>
          </a:p>
        </p:txBody>
      </p:sp>
      <p:sp>
        <p:nvSpPr>
          <p:cNvPr name="Freeform 16" id="16"/>
          <p:cNvSpPr/>
          <p:nvPr/>
        </p:nvSpPr>
        <p:spPr>
          <a:xfrm flipH="false" flipV="false" rot="0">
            <a:off x="2099885" y="7111483"/>
            <a:ext cx="1674403" cy="2449260"/>
          </a:xfrm>
          <a:custGeom>
            <a:avLst/>
            <a:gdLst/>
            <a:ahLst/>
            <a:cxnLst/>
            <a:rect r="r" b="b" t="t" l="l"/>
            <a:pathLst>
              <a:path h="2449260" w="1674403">
                <a:moveTo>
                  <a:pt x="0" y="0"/>
                </a:moveTo>
                <a:lnTo>
                  <a:pt x="1674403" y="0"/>
                </a:lnTo>
                <a:lnTo>
                  <a:pt x="1674403" y="2449260"/>
                </a:lnTo>
                <a:lnTo>
                  <a:pt x="0" y="2449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979173">
            <a:off x="175463" y="2760176"/>
            <a:ext cx="1706473" cy="682589"/>
          </a:xfrm>
          <a:custGeom>
            <a:avLst/>
            <a:gdLst/>
            <a:ahLst/>
            <a:cxnLst/>
            <a:rect r="r" b="b" t="t" l="l"/>
            <a:pathLst>
              <a:path h="682589" w="1706473">
                <a:moveTo>
                  <a:pt x="0" y="0"/>
                </a:moveTo>
                <a:lnTo>
                  <a:pt x="1706474" y="0"/>
                </a:lnTo>
                <a:lnTo>
                  <a:pt x="1706474" y="682590"/>
                </a:lnTo>
                <a:lnTo>
                  <a:pt x="0" y="682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8711316">
            <a:off x="15157066" y="4700471"/>
            <a:ext cx="1693251" cy="1271477"/>
          </a:xfrm>
          <a:custGeom>
            <a:avLst/>
            <a:gdLst/>
            <a:ahLst/>
            <a:cxnLst/>
            <a:rect r="r" b="b" t="t" l="l"/>
            <a:pathLst>
              <a:path h="1271477" w="1693251">
                <a:moveTo>
                  <a:pt x="0" y="0"/>
                </a:moveTo>
                <a:lnTo>
                  <a:pt x="1693251" y="0"/>
                </a:lnTo>
                <a:lnTo>
                  <a:pt x="1693251" y="1271477"/>
                </a:lnTo>
                <a:lnTo>
                  <a:pt x="0" y="1271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5470373" y="4330927"/>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6340924" y="5504710"/>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8514108" y="1537953"/>
            <a:ext cx="529642" cy="1563518"/>
          </a:xfrm>
          <a:custGeom>
            <a:avLst/>
            <a:gdLst/>
            <a:ahLst/>
            <a:cxnLst/>
            <a:rect r="r" b="b" t="t" l="l"/>
            <a:pathLst>
              <a:path h="1563518" w="529642">
                <a:moveTo>
                  <a:pt x="0" y="0"/>
                </a:moveTo>
                <a:lnTo>
                  <a:pt x="529642" y="0"/>
                </a:lnTo>
                <a:lnTo>
                  <a:pt x="529642" y="1563518"/>
                </a:lnTo>
                <a:lnTo>
                  <a:pt x="0" y="1563518"/>
                </a:lnTo>
                <a:lnTo>
                  <a:pt x="0" y="0"/>
                </a:lnTo>
                <a:close/>
              </a:path>
            </a:pathLst>
          </a:custGeom>
          <a:blipFill>
            <a:blip r:embed="rId16"/>
            <a:stretch>
              <a:fillRect l="0" t="0" r="0" b="0"/>
            </a:stretch>
          </a:blipFill>
        </p:spPr>
      </p:sp>
      <p:sp>
        <p:nvSpPr>
          <p:cNvPr name="Freeform 22" id="22"/>
          <p:cNvSpPr/>
          <p:nvPr/>
        </p:nvSpPr>
        <p:spPr>
          <a:xfrm flipH="false" flipV="false" rot="0">
            <a:off x="16069962" y="154899"/>
            <a:ext cx="1983537" cy="1983537"/>
          </a:xfrm>
          <a:custGeom>
            <a:avLst/>
            <a:gdLst/>
            <a:ahLst/>
            <a:cxnLst/>
            <a:rect r="r" b="b" t="t" l="l"/>
            <a:pathLst>
              <a:path h="1983537" w="1983537">
                <a:moveTo>
                  <a:pt x="0" y="0"/>
                </a:moveTo>
                <a:lnTo>
                  <a:pt x="1983536" y="0"/>
                </a:lnTo>
                <a:lnTo>
                  <a:pt x="1983536" y="1983537"/>
                </a:lnTo>
                <a:lnTo>
                  <a:pt x="0" y="19835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6519" y="-747790"/>
            <a:ext cx="20957720" cy="11782581"/>
          </a:xfrm>
          <a:custGeom>
            <a:avLst/>
            <a:gdLst/>
            <a:ahLst/>
            <a:cxnLst/>
            <a:rect r="r" b="b" t="t" l="l"/>
            <a:pathLst>
              <a:path h="11782581" w="20957720">
                <a:moveTo>
                  <a:pt x="0" y="0"/>
                </a:moveTo>
                <a:lnTo>
                  <a:pt x="20957721" y="0"/>
                </a:lnTo>
                <a:lnTo>
                  <a:pt x="20957721" y="11782580"/>
                </a:lnTo>
                <a:lnTo>
                  <a:pt x="0" y="11782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03137" y="1292908"/>
            <a:ext cx="5063084" cy="4084283"/>
          </a:xfrm>
          <a:prstGeom prst="rect">
            <a:avLst/>
          </a:prstGeom>
          <a:solidFill>
            <a:srgbClr val="FFFBEC"/>
          </a:solidFill>
        </p:spPr>
      </p:sp>
      <p:sp>
        <p:nvSpPr>
          <p:cNvPr name="AutoShape 4" id="4"/>
          <p:cNvSpPr/>
          <p:nvPr/>
        </p:nvSpPr>
        <p:spPr>
          <a:xfrm rot="0">
            <a:off x="12760663" y="1292908"/>
            <a:ext cx="5063084" cy="4084283"/>
          </a:xfrm>
          <a:prstGeom prst="rect">
            <a:avLst/>
          </a:prstGeom>
          <a:solidFill>
            <a:srgbClr val="FFFBEC"/>
          </a:solidFill>
        </p:spPr>
      </p:sp>
      <p:sp>
        <p:nvSpPr>
          <p:cNvPr name="AutoShape 5" id="5"/>
          <p:cNvSpPr/>
          <p:nvPr/>
        </p:nvSpPr>
        <p:spPr>
          <a:xfrm rot="0">
            <a:off x="7303137" y="5928431"/>
            <a:ext cx="5063084" cy="4084283"/>
          </a:xfrm>
          <a:prstGeom prst="rect">
            <a:avLst/>
          </a:prstGeom>
          <a:solidFill>
            <a:srgbClr val="FFFBEC"/>
          </a:solidFill>
        </p:spPr>
      </p:sp>
      <p:sp>
        <p:nvSpPr>
          <p:cNvPr name="AutoShape 6" id="6"/>
          <p:cNvSpPr/>
          <p:nvPr/>
        </p:nvSpPr>
        <p:spPr>
          <a:xfrm rot="0">
            <a:off x="12760663" y="5520066"/>
            <a:ext cx="5063084" cy="4492648"/>
          </a:xfrm>
          <a:prstGeom prst="rect">
            <a:avLst/>
          </a:prstGeom>
          <a:solidFill>
            <a:srgbClr val="FFFBEC"/>
          </a:solidFill>
        </p:spPr>
      </p:sp>
      <p:sp>
        <p:nvSpPr>
          <p:cNvPr name="AutoShape 7" id="7"/>
          <p:cNvSpPr/>
          <p:nvPr/>
        </p:nvSpPr>
        <p:spPr>
          <a:xfrm rot="-5400000">
            <a:off x="2045777" y="-147470"/>
            <a:ext cx="3512819" cy="5865158"/>
          </a:xfrm>
          <a:prstGeom prst="rect">
            <a:avLst/>
          </a:prstGeom>
          <a:solidFill>
            <a:srgbClr val="51604D"/>
          </a:solidFill>
        </p:spPr>
      </p:sp>
      <p:sp>
        <p:nvSpPr>
          <p:cNvPr name="Freeform 8" id="8"/>
          <p:cNvSpPr/>
          <p:nvPr/>
        </p:nvSpPr>
        <p:spPr>
          <a:xfrm flipH="false" flipV="false" rot="0">
            <a:off x="9342342" y="797870"/>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839072" y="797870"/>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09803" y="5433393"/>
            <a:ext cx="984675" cy="990076"/>
          </a:xfrm>
          <a:custGeom>
            <a:avLst/>
            <a:gdLst/>
            <a:ahLst/>
            <a:cxnLst/>
            <a:rect r="r" b="b" t="t" l="l"/>
            <a:pathLst>
              <a:path h="990076" w="984675">
                <a:moveTo>
                  <a:pt x="0" y="0"/>
                </a:moveTo>
                <a:lnTo>
                  <a:pt x="984675" y="0"/>
                </a:lnTo>
                <a:lnTo>
                  <a:pt x="984675" y="990076"/>
                </a:lnTo>
                <a:lnTo>
                  <a:pt x="0" y="99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17331410" y="5669766"/>
            <a:ext cx="984675" cy="990076"/>
          </a:xfrm>
          <a:custGeom>
            <a:avLst/>
            <a:gdLst/>
            <a:ahLst/>
            <a:cxnLst/>
            <a:rect r="r" b="b" t="t" l="l"/>
            <a:pathLst>
              <a:path h="990076" w="984675">
                <a:moveTo>
                  <a:pt x="0" y="0"/>
                </a:moveTo>
                <a:lnTo>
                  <a:pt x="984675" y="0"/>
                </a:lnTo>
                <a:lnTo>
                  <a:pt x="984675" y="990075"/>
                </a:lnTo>
                <a:lnTo>
                  <a:pt x="0" y="990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73623" y="4841071"/>
            <a:ext cx="6724140" cy="4682447"/>
          </a:xfrm>
          <a:custGeom>
            <a:avLst/>
            <a:gdLst/>
            <a:ahLst/>
            <a:cxnLst/>
            <a:rect r="r" b="b" t="t" l="l"/>
            <a:pathLst>
              <a:path h="4682447" w="6724140">
                <a:moveTo>
                  <a:pt x="0" y="0"/>
                </a:moveTo>
                <a:lnTo>
                  <a:pt x="6724141" y="0"/>
                </a:lnTo>
                <a:lnTo>
                  <a:pt x="6724141" y="4682447"/>
                </a:lnTo>
                <a:lnTo>
                  <a:pt x="0" y="4682447"/>
                </a:lnTo>
                <a:lnTo>
                  <a:pt x="0" y="0"/>
                </a:lnTo>
                <a:close/>
              </a:path>
            </a:pathLst>
          </a:custGeom>
          <a:blipFill>
            <a:blip r:embed="rId6"/>
            <a:stretch>
              <a:fillRect l="0" t="-21801" r="0" b="-21801"/>
            </a:stretch>
          </a:blipFill>
        </p:spPr>
      </p:sp>
      <p:sp>
        <p:nvSpPr>
          <p:cNvPr name="Freeform 13" id="13"/>
          <p:cNvSpPr/>
          <p:nvPr/>
        </p:nvSpPr>
        <p:spPr>
          <a:xfrm flipH="false" flipV="false" rot="0">
            <a:off x="12013989" y="7689364"/>
            <a:ext cx="1089426" cy="562416"/>
          </a:xfrm>
          <a:custGeom>
            <a:avLst/>
            <a:gdLst/>
            <a:ahLst/>
            <a:cxnLst/>
            <a:rect r="r" b="b" t="t" l="l"/>
            <a:pathLst>
              <a:path h="562416" w="1089426">
                <a:moveTo>
                  <a:pt x="0" y="0"/>
                </a:moveTo>
                <a:lnTo>
                  <a:pt x="1089426" y="0"/>
                </a:lnTo>
                <a:lnTo>
                  <a:pt x="1089426" y="562417"/>
                </a:lnTo>
                <a:lnTo>
                  <a:pt x="0" y="562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7794014" y="1858764"/>
            <a:ext cx="4081330" cy="626555"/>
          </a:xfrm>
          <a:prstGeom prst="rect">
            <a:avLst/>
          </a:prstGeom>
        </p:spPr>
        <p:txBody>
          <a:bodyPr anchor="t" rtlCol="false" tIns="0" lIns="0" bIns="0" rIns="0">
            <a:spAutoFit/>
          </a:bodyPr>
          <a:lstStyle/>
          <a:p>
            <a:pPr algn="ctr" marL="0" indent="0" lvl="0">
              <a:lnSpc>
                <a:spcPts val="2606"/>
              </a:lnSpc>
            </a:pPr>
            <a:r>
              <a:rPr lang="en-US" sz="1532">
                <a:solidFill>
                  <a:srgbClr val="253140"/>
                </a:solidFill>
                <a:latin typeface="Nunito Bold"/>
              </a:rPr>
              <a:t> App Inventor ile uygulama geliştirme ara yüzüne nasıl ulaşılır? </a:t>
            </a:r>
          </a:p>
        </p:txBody>
      </p:sp>
      <p:sp>
        <p:nvSpPr>
          <p:cNvPr name="TextBox 15" id="15"/>
          <p:cNvSpPr txBox="true"/>
          <p:nvPr/>
        </p:nvSpPr>
        <p:spPr>
          <a:xfrm rot="0">
            <a:off x="13512110" y="1858764"/>
            <a:ext cx="3560191" cy="578944"/>
          </a:xfrm>
          <a:prstGeom prst="rect">
            <a:avLst/>
          </a:prstGeom>
        </p:spPr>
        <p:txBody>
          <a:bodyPr anchor="t" rtlCol="false" tIns="0" lIns="0" bIns="0" rIns="0">
            <a:spAutoFit/>
          </a:bodyPr>
          <a:lstStyle/>
          <a:p>
            <a:pPr algn="ctr" marL="0" indent="0" lvl="0">
              <a:lnSpc>
                <a:spcPts val="2350"/>
              </a:lnSpc>
            </a:pPr>
            <a:r>
              <a:rPr lang="en-US" sz="1382">
                <a:solidFill>
                  <a:srgbClr val="253140"/>
                </a:solidFill>
                <a:latin typeface="Nunito Bold"/>
              </a:rPr>
              <a:t>App Inventor ile uygulama geliştirme ara yüzü nasıl kullanılır? </a:t>
            </a:r>
          </a:p>
        </p:txBody>
      </p:sp>
      <p:sp>
        <p:nvSpPr>
          <p:cNvPr name="TextBox 16" id="16"/>
          <p:cNvSpPr txBox="true"/>
          <p:nvPr/>
        </p:nvSpPr>
        <p:spPr>
          <a:xfrm rot="0">
            <a:off x="7497764" y="6490144"/>
            <a:ext cx="4673831" cy="692150"/>
          </a:xfrm>
          <a:prstGeom prst="rect">
            <a:avLst/>
          </a:prstGeom>
        </p:spPr>
        <p:txBody>
          <a:bodyPr anchor="t" rtlCol="false" tIns="0" lIns="0" bIns="0" rIns="0">
            <a:spAutoFit/>
          </a:bodyPr>
          <a:lstStyle/>
          <a:p>
            <a:pPr algn="ctr" marL="0" indent="0" lvl="0">
              <a:lnSpc>
                <a:spcPts val="2889"/>
              </a:lnSpc>
            </a:pPr>
            <a:r>
              <a:rPr lang="en-US" sz="1699">
                <a:solidFill>
                  <a:srgbClr val="253140"/>
                </a:solidFill>
                <a:latin typeface="Nunito Bold"/>
              </a:rPr>
              <a:t> App Inventor ile geliştirilen uygulamaların çıktıları nasıl görüntülenebilir? </a:t>
            </a:r>
          </a:p>
        </p:txBody>
      </p:sp>
      <p:sp>
        <p:nvSpPr>
          <p:cNvPr name="TextBox 17" id="17"/>
          <p:cNvSpPr txBox="true"/>
          <p:nvPr/>
        </p:nvSpPr>
        <p:spPr>
          <a:xfrm rot="0">
            <a:off x="1364576" y="1608772"/>
            <a:ext cx="4875221" cy="2362200"/>
          </a:xfrm>
          <a:prstGeom prst="rect">
            <a:avLst/>
          </a:prstGeom>
        </p:spPr>
        <p:txBody>
          <a:bodyPr anchor="t" rtlCol="false" tIns="0" lIns="0" bIns="0" rIns="0">
            <a:spAutoFit/>
          </a:bodyPr>
          <a:lstStyle/>
          <a:p>
            <a:pPr algn="ctr">
              <a:lnSpc>
                <a:spcPts val="6239"/>
              </a:lnSpc>
            </a:pPr>
            <a:r>
              <a:rPr lang="en-US" sz="5199" spc="77">
                <a:solidFill>
                  <a:srgbClr val="FFFBEC"/>
                </a:solidFill>
                <a:latin typeface="More Sugar"/>
              </a:rPr>
              <a:t>Mobil uygulama nasıl geliştirilir? </a:t>
            </a:r>
          </a:p>
        </p:txBody>
      </p:sp>
      <p:sp>
        <p:nvSpPr>
          <p:cNvPr name="TextBox 18" id="18"/>
          <p:cNvSpPr txBox="true"/>
          <p:nvPr/>
        </p:nvSpPr>
        <p:spPr>
          <a:xfrm rot="0">
            <a:off x="7645889" y="2659265"/>
            <a:ext cx="4377580" cy="2055933"/>
          </a:xfrm>
          <a:prstGeom prst="rect">
            <a:avLst/>
          </a:prstGeom>
        </p:spPr>
        <p:txBody>
          <a:bodyPr anchor="t" rtlCol="false" tIns="0" lIns="0" bIns="0" rIns="0">
            <a:spAutoFit/>
          </a:bodyPr>
          <a:lstStyle/>
          <a:p>
            <a:pPr algn="ctr">
              <a:lnSpc>
                <a:spcPts val="2795"/>
              </a:lnSpc>
            </a:pPr>
            <a:r>
              <a:rPr lang="en-US" sz="1644">
                <a:solidFill>
                  <a:srgbClr val="253140"/>
                </a:solidFill>
                <a:latin typeface="Nunito"/>
              </a:rPr>
              <a:t>https://appinventor.mit.edu/ internet bağlantısından açılan sayfadan sol üst kısımdaki “Create Apps!” düğmesi tıklanarak uygulama geliştirme ortamına giriş yapılabilmektedir.</a:t>
            </a:r>
          </a:p>
          <a:p>
            <a:pPr algn="ctr" marL="0" indent="0" lvl="0">
              <a:lnSpc>
                <a:spcPts val="2795"/>
              </a:lnSpc>
            </a:pPr>
            <a:r>
              <a:rPr lang="en-US" sz="1644">
                <a:solidFill>
                  <a:srgbClr val="253140"/>
                </a:solidFill>
                <a:latin typeface="Nunito"/>
              </a:rPr>
              <a:t> ( https://youtu.be/22UGvmFhA64 )</a:t>
            </a:r>
          </a:p>
        </p:txBody>
      </p:sp>
      <p:sp>
        <p:nvSpPr>
          <p:cNvPr name="TextBox 19" id="19"/>
          <p:cNvSpPr txBox="true"/>
          <p:nvPr/>
        </p:nvSpPr>
        <p:spPr>
          <a:xfrm rot="0">
            <a:off x="13103415" y="2659265"/>
            <a:ext cx="4377580" cy="1013861"/>
          </a:xfrm>
          <a:prstGeom prst="rect">
            <a:avLst/>
          </a:prstGeom>
        </p:spPr>
        <p:txBody>
          <a:bodyPr anchor="t" rtlCol="false" tIns="0" lIns="0" bIns="0" rIns="0">
            <a:spAutoFit/>
          </a:bodyPr>
          <a:lstStyle/>
          <a:p>
            <a:pPr algn="ctr">
              <a:lnSpc>
                <a:spcPts val="2795"/>
              </a:lnSpc>
            </a:pPr>
            <a:r>
              <a:rPr lang="en-US" sz="1644">
                <a:solidFill>
                  <a:srgbClr val="253140"/>
                </a:solidFill>
                <a:latin typeface="Nunito"/>
              </a:rPr>
              <a:t>Designer sekmesinde kullanılabilecek düğmeler ve sürükle bırak yöntemi.</a:t>
            </a:r>
          </a:p>
          <a:p>
            <a:pPr algn="ctr" marL="0" indent="0" lvl="0">
              <a:lnSpc>
                <a:spcPts val="2795"/>
              </a:lnSpc>
            </a:pPr>
            <a:r>
              <a:rPr lang="en-US" sz="1644">
                <a:solidFill>
                  <a:srgbClr val="253140"/>
                </a:solidFill>
                <a:latin typeface="Nunito"/>
              </a:rPr>
              <a:t>( https://youtu.be/9b_ZzzwPUgc ).</a:t>
            </a:r>
          </a:p>
        </p:txBody>
      </p:sp>
      <p:sp>
        <p:nvSpPr>
          <p:cNvPr name="TextBox 20" id="20"/>
          <p:cNvSpPr txBox="true"/>
          <p:nvPr/>
        </p:nvSpPr>
        <p:spPr>
          <a:xfrm rot="0">
            <a:off x="13103415" y="3894772"/>
            <a:ext cx="4377580" cy="1013861"/>
          </a:xfrm>
          <a:prstGeom prst="rect">
            <a:avLst/>
          </a:prstGeom>
        </p:spPr>
        <p:txBody>
          <a:bodyPr anchor="t" rtlCol="false" tIns="0" lIns="0" bIns="0" rIns="0">
            <a:spAutoFit/>
          </a:bodyPr>
          <a:lstStyle/>
          <a:p>
            <a:pPr algn="ctr" marL="0" indent="0" lvl="0">
              <a:lnSpc>
                <a:spcPts val="2795"/>
              </a:lnSpc>
            </a:pPr>
            <a:r>
              <a:rPr lang="en-US" sz="1644">
                <a:solidFill>
                  <a:srgbClr val="253140"/>
                </a:solidFill>
                <a:latin typeface="Nunito"/>
              </a:rPr>
              <a:t>Blocks sekmesindeki kod parçacıkları öğrencilere tanıtılır ve sürükle bırak yöntemi. (https://youtu.be/lBgHCQjsTjc ). </a:t>
            </a:r>
          </a:p>
        </p:txBody>
      </p:sp>
      <p:sp>
        <p:nvSpPr>
          <p:cNvPr name="TextBox 21" id="21"/>
          <p:cNvSpPr txBox="true"/>
          <p:nvPr/>
        </p:nvSpPr>
        <p:spPr>
          <a:xfrm rot="0">
            <a:off x="7645889" y="7907812"/>
            <a:ext cx="4377580" cy="666504"/>
          </a:xfrm>
          <a:prstGeom prst="rect">
            <a:avLst/>
          </a:prstGeom>
        </p:spPr>
        <p:txBody>
          <a:bodyPr anchor="t" rtlCol="false" tIns="0" lIns="0" bIns="0" rIns="0">
            <a:spAutoFit/>
          </a:bodyPr>
          <a:lstStyle/>
          <a:p>
            <a:pPr algn="ctr" marL="0" indent="0" lvl="0">
              <a:lnSpc>
                <a:spcPts val="2795"/>
              </a:lnSpc>
            </a:pPr>
            <a:r>
              <a:rPr lang="en-US" sz="1644">
                <a:solidFill>
                  <a:srgbClr val="253140"/>
                </a:solidFill>
                <a:latin typeface="Nunito"/>
              </a:rPr>
              <a:t>App Inventor ile geliştirilen uygulamaların çıktılarını görebilmek için 3 farklı yöntem vardır.</a:t>
            </a:r>
          </a:p>
        </p:txBody>
      </p:sp>
      <p:sp>
        <p:nvSpPr>
          <p:cNvPr name="TextBox 22" id="22"/>
          <p:cNvSpPr txBox="true"/>
          <p:nvPr/>
        </p:nvSpPr>
        <p:spPr>
          <a:xfrm rot="0">
            <a:off x="12842471" y="5685099"/>
            <a:ext cx="4377580" cy="1410064"/>
          </a:xfrm>
          <a:prstGeom prst="rect">
            <a:avLst/>
          </a:prstGeom>
        </p:spPr>
        <p:txBody>
          <a:bodyPr anchor="t" rtlCol="false" tIns="0" lIns="0" bIns="0" rIns="0">
            <a:spAutoFit/>
          </a:bodyPr>
          <a:lstStyle/>
          <a:p>
            <a:pPr algn="ctr">
              <a:lnSpc>
                <a:spcPts val="2285"/>
              </a:lnSpc>
            </a:pPr>
            <a:r>
              <a:rPr lang="en-US" sz="1344">
                <a:solidFill>
                  <a:srgbClr val="253140"/>
                </a:solidFill>
                <a:latin typeface="Nunito"/>
              </a:rPr>
              <a:t>Birincisi AI Companion uygulamasıdır. Bu uygulamayı Android ya da Ios mobil cihazınıza kurduktan sonra geliştirme yaptığınız mobil cihazla aynı yerel ağa bağlanması gerekmektedir.</a:t>
            </a:r>
          </a:p>
          <a:p>
            <a:pPr algn="ctr" marL="0" indent="0" lvl="0">
              <a:lnSpc>
                <a:spcPts val="2285"/>
              </a:lnSpc>
            </a:pPr>
            <a:r>
              <a:rPr lang="en-US" sz="1344">
                <a:solidFill>
                  <a:srgbClr val="253140"/>
                </a:solidFill>
                <a:latin typeface="Nunito"/>
              </a:rPr>
              <a:t>(https://youtu.be/trJ6lx6jS_I )</a:t>
            </a:r>
          </a:p>
        </p:txBody>
      </p:sp>
      <p:sp>
        <p:nvSpPr>
          <p:cNvPr name="TextBox 23" id="23"/>
          <p:cNvSpPr txBox="true"/>
          <p:nvPr/>
        </p:nvSpPr>
        <p:spPr>
          <a:xfrm rot="0">
            <a:off x="12953829" y="7221941"/>
            <a:ext cx="4377580" cy="1124314"/>
          </a:xfrm>
          <a:prstGeom prst="rect">
            <a:avLst/>
          </a:prstGeom>
        </p:spPr>
        <p:txBody>
          <a:bodyPr anchor="t" rtlCol="false" tIns="0" lIns="0" bIns="0" rIns="0">
            <a:spAutoFit/>
          </a:bodyPr>
          <a:lstStyle/>
          <a:p>
            <a:pPr algn="ctr">
              <a:lnSpc>
                <a:spcPts val="2285"/>
              </a:lnSpc>
            </a:pPr>
            <a:r>
              <a:rPr lang="en-US" sz="1344">
                <a:solidFill>
                  <a:srgbClr val="253140"/>
                </a:solidFill>
                <a:latin typeface="Nunito"/>
              </a:rPr>
              <a:t>İkinci bir yöntem Android emülatör kullanımıdır. Emülatörün kullanılabilmesi için bilgisayarınıza AI Starter yazılımının yüklü olması gerekmektedir.</a:t>
            </a:r>
          </a:p>
          <a:p>
            <a:pPr algn="ctr" marL="0" indent="0" lvl="0">
              <a:lnSpc>
                <a:spcPts val="2285"/>
              </a:lnSpc>
            </a:pPr>
            <a:r>
              <a:rPr lang="en-US" sz="1344">
                <a:solidFill>
                  <a:srgbClr val="253140"/>
                </a:solidFill>
                <a:latin typeface="Nunito"/>
              </a:rPr>
              <a:t>(https://youtu.be/rJRmopb9sQg )</a:t>
            </a:r>
          </a:p>
        </p:txBody>
      </p:sp>
      <p:sp>
        <p:nvSpPr>
          <p:cNvPr name="TextBox 24" id="24"/>
          <p:cNvSpPr txBox="true"/>
          <p:nvPr/>
        </p:nvSpPr>
        <p:spPr>
          <a:xfrm rot="0">
            <a:off x="12953829" y="8415883"/>
            <a:ext cx="4377580" cy="1410064"/>
          </a:xfrm>
          <a:prstGeom prst="rect">
            <a:avLst/>
          </a:prstGeom>
        </p:spPr>
        <p:txBody>
          <a:bodyPr anchor="t" rtlCol="false" tIns="0" lIns="0" bIns="0" rIns="0">
            <a:spAutoFit/>
          </a:bodyPr>
          <a:lstStyle/>
          <a:p>
            <a:pPr algn="ctr" marL="0" indent="0" lvl="0">
              <a:lnSpc>
                <a:spcPts val="2285"/>
              </a:lnSpc>
            </a:pPr>
            <a:r>
              <a:rPr lang="en-US" sz="1344">
                <a:solidFill>
                  <a:srgbClr val="253140"/>
                </a:solidFill>
                <a:latin typeface="Nunito"/>
              </a:rPr>
              <a:t>Üçüncü ve son yöntem USB bağlantısı ile bir Android cihazın bilgisayara bağlanması ile gerçekleştirilebilir. Bilgisayarınızda Android cihaza ait sürücülerin yüklü olması ve Android cihazda gerekli ayarların yapılmış olması gerekmektedir.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9881" y="-453230"/>
            <a:ext cx="20957720" cy="11782581"/>
          </a:xfrm>
          <a:custGeom>
            <a:avLst/>
            <a:gdLst/>
            <a:ahLst/>
            <a:cxnLst/>
            <a:rect r="r" b="b" t="t" l="l"/>
            <a:pathLst>
              <a:path h="11782581" w="20957720">
                <a:moveTo>
                  <a:pt x="0" y="0"/>
                </a:moveTo>
                <a:lnTo>
                  <a:pt x="20957721" y="0"/>
                </a:lnTo>
                <a:lnTo>
                  <a:pt x="20957721"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714112" y="2249387"/>
            <a:ext cx="3787770" cy="4967568"/>
          </a:xfrm>
          <a:custGeom>
            <a:avLst/>
            <a:gdLst/>
            <a:ahLst/>
            <a:cxnLst/>
            <a:rect r="r" b="b" t="t" l="l"/>
            <a:pathLst>
              <a:path h="4967568" w="3787770">
                <a:moveTo>
                  <a:pt x="3787770" y="0"/>
                </a:moveTo>
                <a:lnTo>
                  <a:pt x="0" y="0"/>
                </a:lnTo>
                <a:lnTo>
                  <a:pt x="0" y="4967567"/>
                </a:lnTo>
                <a:lnTo>
                  <a:pt x="3787770" y="4967567"/>
                </a:lnTo>
                <a:lnTo>
                  <a:pt x="378777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15890" y="528980"/>
            <a:ext cx="7856220" cy="9229040"/>
          </a:xfrm>
          <a:custGeom>
            <a:avLst/>
            <a:gdLst/>
            <a:ahLst/>
            <a:cxnLst/>
            <a:rect r="r" b="b" t="t" l="l"/>
            <a:pathLst>
              <a:path h="9229040" w="7856220">
                <a:moveTo>
                  <a:pt x="0" y="0"/>
                </a:moveTo>
                <a:lnTo>
                  <a:pt x="7856220" y="0"/>
                </a:lnTo>
                <a:lnTo>
                  <a:pt x="7856220" y="9229040"/>
                </a:lnTo>
                <a:lnTo>
                  <a:pt x="0" y="9229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32264" y="5635407"/>
            <a:ext cx="4796226" cy="4307883"/>
          </a:xfrm>
          <a:custGeom>
            <a:avLst/>
            <a:gdLst/>
            <a:ahLst/>
            <a:cxnLst/>
            <a:rect r="r" b="b" t="t" l="l"/>
            <a:pathLst>
              <a:path h="4307883" w="4796226">
                <a:moveTo>
                  <a:pt x="0" y="0"/>
                </a:moveTo>
                <a:lnTo>
                  <a:pt x="4796226" y="0"/>
                </a:lnTo>
                <a:lnTo>
                  <a:pt x="4796226" y="4307883"/>
                </a:lnTo>
                <a:lnTo>
                  <a:pt x="0" y="4307883"/>
                </a:lnTo>
                <a:lnTo>
                  <a:pt x="0" y="0"/>
                </a:lnTo>
                <a:close/>
              </a:path>
            </a:pathLst>
          </a:custGeom>
          <a:blipFill>
            <a:blip r:embed="rId8"/>
            <a:stretch>
              <a:fillRect l="-1590" t="0" r="-1590" b="0"/>
            </a:stretch>
          </a:blipFill>
        </p:spPr>
      </p:sp>
      <p:sp>
        <p:nvSpPr>
          <p:cNvPr name="Freeform 6" id="6"/>
          <p:cNvSpPr/>
          <p:nvPr/>
        </p:nvSpPr>
        <p:spPr>
          <a:xfrm flipH="false" flipV="false" rot="0">
            <a:off x="3714112" y="7200900"/>
            <a:ext cx="3408343" cy="3086100"/>
          </a:xfrm>
          <a:custGeom>
            <a:avLst/>
            <a:gdLst/>
            <a:ahLst/>
            <a:cxnLst/>
            <a:rect r="r" b="b" t="t" l="l"/>
            <a:pathLst>
              <a:path h="3086100" w="3408343">
                <a:moveTo>
                  <a:pt x="0" y="0"/>
                </a:moveTo>
                <a:lnTo>
                  <a:pt x="3408343" y="0"/>
                </a:lnTo>
                <a:lnTo>
                  <a:pt x="3408343" y="3086100"/>
                </a:lnTo>
                <a:lnTo>
                  <a:pt x="0" y="30861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663981" y="5807359"/>
            <a:ext cx="3109997" cy="1191063"/>
          </a:xfrm>
          <a:custGeom>
            <a:avLst/>
            <a:gdLst/>
            <a:ahLst/>
            <a:cxnLst/>
            <a:rect r="r" b="b" t="t" l="l"/>
            <a:pathLst>
              <a:path h="1191063" w="3109997">
                <a:moveTo>
                  <a:pt x="0" y="0"/>
                </a:moveTo>
                <a:lnTo>
                  <a:pt x="3109997" y="0"/>
                </a:lnTo>
                <a:lnTo>
                  <a:pt x="3109997" y="1191063"/>
                </a:lnTo>
                <a:lnTo>
                  <a:pt x="0" y="1191063"/>
                </a:lnTo>
                <a:lnTo>
                  <a:pt x="0" y="0"/>
                </a:lnTo>
                <a:close/>
              </a:path>
            </a:pathLst>
          </a:custGeom>
          <a:blipFill>
            <a:blip r:embed="rId11"/>
            <a:stretch>
              <a:fillRect l="0" t="0" r="0" b="0"/>
            </a:stretch>
          </a:blipFill>
        </p:spPr>
      </p:sp>
      <p:sp>
        <p:nvSpPr>
          <p:cNvPr name="TextBox 8" id="8"/>
          <p:cNvSpPr txBox="true"/>
          <p:nvPr/>
        </p:nvSpPr>
        <p:spPr>
          <a:xfrm rot="0">
            <a:off x="6178630" y="1253907"/>
            <a:ext cx="5930740" cy="4381500"/>
          </a:xfrm>
          <a:prstGeom prst="rect">
            <a:avLst/>
          </a:prstGeom>
        </p:spPr>
        <p:txBody>
          <a:bodyPr anchor="t" rtlCol="false" tIns="0" lIns="0" bIns="0" rIns="0">
            <a:spAutoFit/>
          </a:bodyPr>
          <a:lstStyle/>
          <a:p>
            <a:pPr algn="ctr">
              <a:lnSpc>
                <a:spcPts val="8640"/>
              </a:lnSpc>
            </a:pPr>
            <a:r>
              <a:rPr lang="en-US" sz="7200">
                <a:solidFill>
                  <a:srgbClr val="51604D"/>
                </a:solidFill>
                <a:latin typeface="More Sugar"/>
              </a:rPr>
              <a:t>Mobil Uygulama Gelistirme ve App Inventor</a:t>
            </a:r>
          </a:p>
        </p:txBody>
      </p:sp>
      <p:sp>
        <p:nvSpPr>
          <p:cNvPr name="TextBox 9" id="9"/>
          <p:cNvSpPr txBox="true"/>
          <p:nvPr/>
        </p:nvSpPr>
        <p:spPr>
          <a:xfrm rot="0">
            <a:off x="5913755" y="523658"/>
            <a:ext cx="6610449" cy="679449"/>
          </a:xfrm>
          <a:prstGeom prst="rect">
            <a:avLst/>
          </a:prstGeom>
        </p:spPr>
        <p:txBody>
          <a:bodyPr anchor="t" rtlCol="false" tIns="0" lIns="0" bIns="0" rIns="0">
            <a:spAutoFit/>
          </a:bodyPr>
          <a:lstStyle/>
          <a:p>
            <a:pPr algn="ctr">
              <a:lnSpc>
                <a:spcPts val="5600"/>
              </a:lnSpc>
            </a:pPr>
            <a:r>
              <a:rPr lang="en-US" sz="4000">
                <a:solidFill>
                  <a:srgbClr val="000000"/>
                </a:solidFill>
                <a:latin typeface="Nunito"/>
              </a:rPr>
              <a:t>1.HAFTA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845" y="-629829"/>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1704816"/>
            <a:ext cx="16230600" cy="8582184"/>
          </a:xfrm>
          <a:prstGeom prst="rect">
            <a:avLst/>
          </a:prstGeom>
          <a:solidFill>
            <a:srgbClr val="FFFBEC"/>
          </a:solidFill>
        </p:spPr>
      </p:sp>
      <p:sp>
        <p:nvSpPr>
          <p:cNvPr name="Freeform 4" id="4"/>
          <p:cNvSpPr/>
          <p:nvPr/>
        </p:nvSpPr>
        <p:spPr>
          <a:xfrm flipH="false" flipV="false" rot="0">
            <a:off x="1243880" y="284787"/>
            <a:ext cx="2363891" cy="2376856"/>
          </a:xfrm>
          <a:custGeom>
            <a:avLst/>
            <a:gdLst/>
            <a:ahLst/>
            <a:cxnLst/>
            <a:rect r="r" b="b" t="t" l="l"/>
            <a:pathLst>
              <a:path h="2376856" w="2363891">
                <a:moveTo>
                  <a:pt x="0" y="0"/>
                </a:moveTo>
                <a:lnTo>
                  <a:pt x="2363891" y="0"/>
                </a:lnTo>
                <a:lnTo>
                  <a:pt x="2363891" y="2376856"/>
                </a:lnTo>
                <a:lnTo>
                  <a:pt x="0" y="23768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34185" y="6134100"/>
            <a:ext cx="3194581" cy="4114800"/>
          </a:xfrm>
          <a:custGeom>
            <a:avLst/>
            <a:gdLst/>
            <a:ahLst/>
            <a:cxnLst/>
            <a:rect r="r" b="b" t="t" l="l"/>
            <a:pathLst>
              <a:path h="4114800" w="3194581">
                <a:moveTo>
                  <a:pt x="0" y="0"/>
                </a:moveTo>
                <a:lnTo>
                  <a:pt x="3194581" y="0"/>
                </a:lnTo>
                <a:lnTo>
                  <a:pt x="319458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04251" y="8334375"/>
            <a:ext cx="3243149" cy="2146375"/>
          </a:xfrm>
          <a:custGeom>
            <a:avLst/>
            <a:gdLst/>
            <a:ahLst/>
            <a:cxnLst/>
            <a:rect r="r" b="b" t="t" l="l"/>
            <a:pathLst>
              <a:path h="2146375" w="3243149">
                <a:moveTo>
                  <a:pt x="0" y="0"/>
                </a:moveTo>
                <a:lnTo>
                  <a:pt x="3243149" y="0"/>
                </a:lnTo>
                <a:lnTo>
                  <a:pt x="3243149" y="2146375"/>
                </a:lnTo>
                <a:lnTo>
                  <a:pt x="0" y="2146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508546">
            <a:off x="15273693" y="1600941"/>
            <a:ext cx="1359132" cy="543653"/>
          </a:xfrm>
          <a:custGeom>
            <a:avLst/>
            <a:gdLst/>
            <a:ahLst/>
            <a:cxnLst/>
            <a:rect r="r" b="b" t="t" l="l"/>
            <a:pathLst>
              <a:path h="543653" w="1359132">
                <a:moveTo>
                  <a:pt x="0" y="0"/>
                </a:moveTo>
                <a:lnTo>
                  <a:pt x="1359132" y="0"/>
                </a:lnTo>
                <a:lnTo>
                  <a:pt x="1359132" y="543653"/>
                </a:lnTo>
                <a:lnTo>
                  <a:pt x="0" y="5436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743005">
            <a:off x="16254275" y="4623355"/>
            <a:ext cx="1405308" cy="459919"/>
          </a:xfrm>
          <a:custGeom>
            <a:avLst/>
            <a:gdLst/>
            <a:ahLst/>
            <a:cxnLst/>
            <a:rect r="r" b="b" t="t" l="l"/>
            <a:pathLst>
              <a:path h="459919" w="1405308">
                <a:moveTo>
                  <a:pt x="0" y="0"/>
                </a:moveTo>
                <a:lnTo>
                  <a:pt x="1405308" y="0"/>
                </a:lnTo>
                <a:lnTo>
                  <a:pt x="1405308" y="459919"/>
                </a:lnTo>
                <a:lnTo>
                  <a:pt x="0" y="4599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00756" y="3926932"/>
            <a:ext cx="1023193" cy="768325"/>
          </a:xfrm>
          <a:custGeom>
            <a:avLst/>
            <a:gdLst/>
            <a:ahLst/>
            <a:cxnLst/>
            <a:rect r="r" b="b" t="t" l="l"/>
            <a:pathLst>
              <a:path h="768325" w="1023193">
                <a:moveTo>
                  <a:pt x="0" y="0"/>
                </a:moveTo>
                <a:lnTo>
                  <a:pt x="1023194" y="0"/>
                </a:lnTo>
                <a:lnTo>
                  <a:pt x="1023194" y="768325"/>
                </a:lnTo>
                <a:lnTo>
                  <a:pt x="0" y="7683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577563" y="5995908"/>
            <a:ext cx="1023193" cy="1023193"/>
          </a:xfrm>
          <a:custGeom>
            <a:avLst/>
            <a:gdLst/>
            <a:ahLst/>
            <a:cxnLst/>
            <a:rect r="r" b="b" t="t" l="l"/>
            <a:pathLst>
              <a:path h="1023193" w="1023193">
                <a:moveTo>
                  <a:pt x="0" y="0"/>
                </a:moveTo>
                <a:lnTo>
                  <a:pt x="1023193" y="0"/>
                </a:lnTo>
                <a:lnTo>
                  <a:pt x="1023193" y="1023193"/>
                </a:lnTo>
                <a:lnTo>
                  <a:pt x="0" y="10231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054655">
            <a:off x="16812736" y="2837681"/>
            <a:ext cx="626794" cy="626794"/>
          </a:xfrm>
          <a:custGeom>
            <a:avLst/>
            <a:gdLst/>
            <a:ahLst/>
            <a:cxnLst/>
            <a:rect r="r" b="b" t="t" l="l"/>
            <a:pathLst>
              <a:path h="626794" w="626794">
                <a:moveTo>
                  <a:pt x="0" y="0"/>
                </a:moveTo>
                <a:lnTo>
                  <a:pt x="626795" y="0"/>
                </a:lnTo>
                <a:lnTo>
                  <a:pt x="626795" y="626794"/>
                </a:lnTo>
                <a:lnTo>
                  <a:pt x="0" y="626794"/>
                </a:lnTo>
                <a:lnTo>
                  <a:pt x="0" y="0"/>
                </a:lnTo>
                <a:close/>
              </a:path>
            </a:pathLst>
          </a:custGeom>
          <a:blipFill>
            <a:blip r:embed="rId18"/>
            <a:stretch>
              <a:fillRect l="0" t="0" r="0" b="0"/>
            </a:stretch>
          </a:blipFill>
        </p:spPr>
      </p:sp>
      <p:grpSp>
        <p:nvGrpSpPr>
          <p:cNvPr name="Group 12" id="12"/>
          <p:cNvGrpSpPr/>
          <p:nvPr/>
        </p:nvGrpSpPr>
        <p:grpSpPr>
          <a:xfrm rot="0">
            <a:off x="11528423" y="5840373"/>
            <a:ext cx="2986806" cy="2986806"/>
            <a:chOff x="0" y="0"/>
            <a:chExt cx="3982408" cy="3982408"/>
          </a:xfrm>
        </p:grpSpPr>
        <p:sp>
          <p:nvSpPr>
            <p:cNvPr name="Freeform 13" id="13"/>
            <p:cNvSpPr/>
            <p:nvPr/>
          </p:nvSpPr>
          <p:spPr>
            <a:xfrm flipH="false" flipV="false" rot="0">
              <a:off x="0" y="0"/>
              <a:ext cx="3982408" cy="3982408"/>
            </a:xfrm>
            <a:custGeom>
              <a:avLst/>
              <a:gdLst/>
              <a:ahLst/>
              <a:cxnLst/>
              <a:rect r="r" b="b" t="t" l="l"/>
              <a:pathLst>
                <a:path h="3982408" w="3982408">
                  <a:moveTo>
                    <a:pt x="0" y="0"/>
                  </a:moveTo>
                  <a:lnTo>
                    <a:pt x="3982408" y="0"/>
                  </a:lnTo>
                  <a:lnTo>
                    <a:pt x="3982408" y="3982408"/>
                  </a:lnTo>
                  <a:lnTo>
                    <a:pt x="0" y="398240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Freeform 14" id="14"/>
          <p:cNvSpPr/>
          <p:nvPr/>
        </p:nvSpPr>
        <p:spPr>
          <a:xfrm flipH="false" flipV="false" rot="-2115135">
            <a:off x="11054590" y="4050208"/>
            <a:ext cx="947666" cy="1606213"/>
          </a:xfrm>
          <a:custGeom>
            <a:avLst/>
            <a:gdLst/>
            <a:ahLst/>
            <a:cxnLst/>
            <a:rect r="r" b="b" t="t" l="l"/>
            <a:pathLst>
              <a:path h="1606213" w="947666">
                <a:moveTo>
                  <a:pt x="0" y="0"/>
                </a:moveTo>
                <a:lnTo>
                  <a:pt x="947666" y="0"/>
                </a:lnTo>
                <a:lnTo>
                  <a:pt x="947666" y="1606213"/>
                </a:lnTo>
                <a:lnTo>
                  <a:pt x="0" y="160621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4145847" y="1965965"/>
            <a:ext cx="9996306" cy="3429000"/>
          </a:xfrm>
          <a:prstGeom prst="rect">
            <a:avLst/>
          </a:prstGeom>
        </p:spPr>
        <p:txBody>
          <a:bodyPr anchor="t" rtlCol="false" tIns="0" lIns="0" bIns="0" rIns="0">
            <a:spAutoFit/>
          </a:bodyPr>
          <a:lstStyle/>
          <a:p>
            <a:pPr algn="ctr">
              <a:lnSpc>
                <a:spcPts val="9044"/>
              </a:lnSpc>
            </a:pPr>
            <a:r>
              <a:rPr lang="en-US" sz="7537" spc="113" u="sng">
                <a:solidFill>
                  <a:srgbClr val="253140"/>
                </a:solidFill>
                <a:latin typeface="More Sugar"/>
                <a:hlinkClick r:id="rId23" tooltip="https://docs.google.com/forms/d/e/1FAIpQLSfPiMXrbbjDo5eb1I77yfHAYo4dW1_eVx-hUhfKWhFDHgcP_A/viewform"/>
              </a:rPr>
              <a:t>Programlamaya Yönelik Tutum Ölçegi Formu</a:t>
            </a:r>
          </a:p>
        </p:txBody>
      </p:sp>
      <p:sp>
        <p:nvSpPr>
          <p:cNvPr name="TextBox 16" id="16"/>
          <p:cNvSpPr txBox="true"/>
          <p:nvPr/>
        </p:nvSpPr>
        <p:spPr>
          <a:xfrm rot="0">
            <a:off x="3868431" y="5773698"/>
            <a:ext cx="7355204" cy="2956352"/>
          </a:xfrm>
          <a:prstGeom prst="rect">
            <a:avLst/>
          </a:prstGeom>
        </p:spPr>
        <p:txBody>
          <a:bodyPr anchor="t" rtlCol="false" tIns="0" lIns="0" bIns="0" rIns="0">
            <a:spAutoFit/>
          </a:bodyPr>
          <a:lstStyle/>
          <a:p>
            <a:pPr algn="ctr">
              <a:lnSpc>
                <a:spcPts val="3346"/>
              </a:lnSpc>
            </a:pPr>
            <a:r>
              <a:rPr lang="en-US" sz="2230">
                <a:solidFill>
                  <a:srgbClr val="253140"/>
                </a:solidFill>
                <a:latin typeface="Nunito"/>
              </a:rPr>
              <a:t>Bu formun amacı programlamaya yönelik tutumunuzun değerlendirilmesidir. Formda doldurma tarihi, atölyenizin bulunduğu il ve programlamaya yönelik fikirlerinizi belirlemeye çalışan sorular bulunmaktadır. Bu formda toplanan veriler yalnızca eğitim değerlendirmesi için kullanılacak, yanıtlarınız bireysel değerlendirmenize etki etkilemeyecektir.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2549" y="-776773"/>
            <a:ext cx="20957720" cy="11782581"/>
          </a:xfrm>
          <a:custGeom>
            <a:avLst/>
            <a:gdLst/>
            <a:ahLst/>
            <a:cxnLst/>
            <a:rect r="r" b="b" t="t" l="l"/>
            <a:pathLst>
              <a:path h="11782581" w="20957720">
                <a:moveTo>
                  <a:pt x="0" y="0"/>
                </a:moveTo>
                <a:lnTo>
                  <a:pt x="20957721" y="0"/>
                </a:lnTo>
                <a:lnTo>
                  <a:pt x="20957721"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1055305"/>
            <a:ext cx="6695950" cy="9950504"/>
          </a:xfrm>
          <a:prstGeom prst="rect">
            <a:avLst/>
          </a:prstGeom>
          <a:solidFill>
            <a:srgbClr val="FFFBEC"/>
          </a:solidFill>
        </p:spPr>
      </p:sp>
      <p:sp>
        <p:nvSpPr>
          <p:cNvPr name="AutoShape 4" id="4"/>
          <p:cNvSpPr/>
          <p:nvPr/>
        </p:nvSpPr>
        <p:spPr>
          <a:xfrm rot="0">
            <a:off x="1953381" y="5423668"/>
            <a:ext cx="4870228" cy="4154453"/>
          </a:xfrm>
          <a:prstGeom prst="rect">
            <a:avLst/>
          </a:prstGeom>
          <a:solidFill>
            <a:srgbClr val="FFA835"/>
          </a:solidFill>
        </p:spPr>
      </p:sp>
      <p:grpSp>
        <p:nvGrpSpPr>
          <p:cNvPr name="Group 5" id="5"/>
          <p:cNvGrpSpPr/>
          <p:nvPr/>
        </p:nvGrpSpPr>
        <p:grpSpPr>
          <a:xfrm rot="0">
            <a:off x="2236217" y="5580905"/>
            <a:ext cx="4044663" cy="3791735"/>
            <a:chOff x="0" y="0"/>
            <a:chExt cx="5392884" cy="5055647"/>
          </a:xfrm>
        </p:grpSpPr>
        <p:pic>
          <p:nvPicPr>
            <p:cNvPr name="Picture 6" id="6"/>
            <p:cNvPicPr>
              <a:picLocks noChangeAspect="true"/>
            </p:cNvPicPr>
            <p:nvPr/>
          </p:nvPicPr>
          <p:blipFill>
            <a:blip r:embed="rId4"/>
            <a:srcRect l="16" t="0" r="16" b="11673"/>
            <a:stretch>
              <a:fillRect/>
            </a:stretch>
          </p:blipFill>
          <p:spPr>
            <a:xfrm flipH="false" flipV="false">
              <a:off x="0" y="0"/>
              <a:ext cx="5392884" cy="5055647"/>
            </a:xfrm>
            <a:prstGeom prst="rect">
              <a:avLst/>
            </a:prstGeom>
          </p:spPr>
        </p:pic>
      </p:grpSp>
      <p:sp>
        <p:nvSpPr>
          <p:cNvPr name="Freeform 7" id="7"/>
          <p:cNvSpPr/>
          <p:nvPr/>
        </p:nvSpPr>
        <p:spPr>
          <a:xfrm flipH="false" flipV="false" rot="0">
            <a:off x="3538025" y="212055"/>
            <a:ext cx="1677300" cy="1686499"/>
          </a:xfrm>
          <a:custGeom>
            <a:avLst/>
            <a:gdLst/>
            <a:ahLst/>
            <a:cxnLst/>
            <a:rect r="r" b="b" t="t" l="l"/>
            <a:pathLst>
              <a:path h="1686499" w="1677300">
                <a:moveTo>
                  <a:pt x="0" y="0"/>
                </a:moveTo>
                <a:lnTo>
                  <a:pt x="1677300" y="0"/>
                </a:lnTo>
                <a:lnTo>
                  <a:pt x="1677300" y="1686499"/>
                </a:lnTo>
                <a:lnTo>
                  <a:pt x="0" y="1686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rot="0">
            <a:off x="11681838" y="781199"/>
            <a:ext cx="6021473" cy="8229600"/>
          </a:xfrm>
          <a:prstGeom prst="rect">
            <a:avLst/>
          </a:prstGeom>
          <a:solidFill>
            <a:srgbClr val="DB9463"/>
          </a:solidFill>
        </p:spPr>
      </p:sp>
      <p:sp>
        <p:nvSpPr>
          <p:cNvPr name="AutoShape 9" id="9"/>
          <p:cNvSpPr/>
          <p:nvPr/>
        </p:nvSpPr>
        <p:spPr>
          <a:xfrm rot="0">
            <a:off x="10563350" y="1028700"/>
            <a:ext cx="6695950" cy="8229600"/>
          </a:xfrm>
          <a:prstGeom prst="rect">
            <a:avLst/>
          </a:prstGeom>
          <a:solidFill>
            <a:srgbClr val="FFFBEC"/>
          </a:solidFill>
        </p:spPr>
      </p:sp>
      <p:sp>
        <p:nvSpPr>
          <p:cNvPr name="Freeform 10" id="10"/>
          <p:cNvSpPr/>
          <p:nvPr/>
        </p:nvSpPr>
        <p:spPr>
          <a:xfrm flipH="false" flipV="false" rot="4067540">
            <a:off x="15886602" y="659946"/>
            <a:ext cx="1164686" cy="1231880"/>
          </a:xfrm>
          <a:custGeom>
            <a:avLst/>
            <a:gdLst/>
            <a:ahLst/>
            <a:cxnLst/>
            <a:rect r="r" b="b" t="t" l="l"/>
            <a:pathLst>
              <a:path h="1231880" w="1164686">
                <a:moveTo>
                  <a:pt x="0" y="0"/>
                </a:moveTo>
                <a:lnTo>
                  <a:pt x="1164687" y="0"/>
                </a:lnTo>
                <a:lnTo>
                  <a:pt x="1164687" y="1231880"/>
                </a:lnTo>
                <a:lnTo>
                  <a:pt x="0" y="1231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43646">
            <a:off x="10406999" y="7087925"/>
            <a:ext cx="1279821" cy="2461194"/>
          </a:xfrm>
          <a:custGeom>
            <a:avLst/>
            <a:gdLst/>
            <a:ahLst/>
            <a:cxnLst/>
            <a:rect r="r" b="b" t="t" l="l"/>
            <a:pathLst>
              <a:path h="2461194" w="1279821">
                <a:moveTo>
                  <a:pt x="0" y="0"/>
                </a:moveTo>
                <a:lnTo>
                  <a:pt x="1279821" y="0"/>
                </a:lnTo>
                <a:lnTo>
                  <a:pt x="1279821" y="2461194"/>
                </a:lnTo>
                <a:lnTo>
                  <a:pt x="0" y="24611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329426" y="7450257"/>
            <a:ext cx="2373885" cy="2127864"/>
          </a:xfrm>
          <a:custGeom>
            <a:avLst/>
            <a:gdLst/>
            <a:ahLst/>
            <a:cxnLst/>
            <a:rect r="r" b="b" t="t" l="l"/>
            <a:pathLst>
              <a:path h="2127864" w="2373885">
                <a:moveTo>
                  <a:pt x="0" y="0"/>
                </a:moveTo>
                <a:lnTo>
                  <a:pt x="2373885" y="0"/>
                </a:lnTo>
                <a:lnTo>
                  <a:pt x="2373885" y="2127864"/>
                </a:lnTo>
                <a:lnTo>
                  <a:pt x="0" y="21278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941896" y="625105"/>
            <a:ext cx="1301562" cy="1301562"/>
          </a:xfrm>
          <a:custGeom>
            <a:avLst/>
            <a:gdLst/>
            <a:ahLst/>
            <a:cxnLst/>
            <a:rect r="r" b="b" t="t" l="l"/>
            <a:pathLst>
              <a:path h="1301562" w="1301562">
                <a:moveTo>
                  <a:pt x="0" y="0"/>
                </a:moveTo>
                <a:lnTo>
                  <a:pt x="1301562" y="0"/>
                </a:lnTo>
                <a:lnTo>
                  <a:pt x="1301562" y="1301562"/>
                </a:lnTo>
                <a:lnTo>
                  <a:pt x="0" y="1301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10354560">
            <a:off x="6763780" y="878258"/>
            <a:ext cx="1355146" cy="1086581"/>
          </a:xfrm>
          <a:custGeom>
            <a:avLst/>
            <a:gdLst/>
            <a:ahLst/>
            <a:cxnLst/>
            <a:rect r="r" b="b" t="t" l="l"/>
            <a:pathLst>
              <a:path h="1086581" w="1355146">
                <a:moveTo>
                  <a:pt x="0" y="0"/>
                </a:moveTo>
                <a:lnTo>
                  <a:pt x="1355146" y="0"/>
                </a:lnTo>
                <a:lnTo>
                  <a:pt x="1355146" y="1086581"/>
                </a:lnTo>
                <a:lnTo>
                  <a:pt x="0" y="10865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8462104">
            <a:off x="7379996" y="2995622"/>
            <a:ext cx="709214" cy="550608"/>
          </a:xfrm>
          <a:custGeom>
            <a:avLst/>
            <a:gdLst/>
            <a:ahLst/>
            <a:cxnLst/>
            <a:rect r="r" b="b" t="t" l="l"/>
            <a:pathLst>
              <a:path h="550608" w="709214">
                <a:moveTo>
                  <a:pt x="0" y="0"/>
                </a:moveTo>
                <a:lnTo>
                  <a:pt x="709214" y="0"/>
                </a:lnTo>
                <a:lnTo>
                  <a:pt x="709214" y="550608"/>
                </a:lnTo>
                <a:lnTo>
                  <a:pt x="0" y="55060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1185370" y="3088851"/>
            <a:ext cx="6382609" cy="1228725"/>
          </a:xfrm>
          <a:prstGeom prst="rect">
            <a:avLst/>
          </a:prstGeom>
        </p:spPr>
        <p:txBody>
          <a:bodyPr anchor="t" rtlCol="false" tIns="0" lIns="0" bIns="0" rIns="0">
            <a:spAutoFit/>
          </a:bodyPr>
          <a:lstStyle/>
          <a:p>
            <a:pPr algn="ctr">
              <a:lnSpc>
                <a:spcPts val="9600"/>
              </a:lnSpc>
            </a:pPr>
            <a:r>
              <a:rPr lang="en-US" sz="8000" spc="120">
                <a:solidFill>
                  <a:srgbClr val="253140"/>
                </a:solidFill>
                <a:latin typeface="More Sugar"/>
              </a:rPr>
              <a:t>Tartısalım</a:t>
            </a:r>
          </a:p>
        </p:txBody>
      </p:sp>
      <p:sp>
        <p:nvSpPr>
          <p:cNvPr name="TextBox 17" id="17"/>
          <p:cNvSpPr txBox="true"/>
          <p:nvPr/>
        </p:nvSpPr>
        <p:spPr>
          <a:xfrm rot="0">
            <a:off x="11681838" y="1677011"/>
            <a:ext cx="4834530" cy="5799761"/>
          </a:xfrm>
          <a:prstGeom prst="rect">
            <a:avLst/>
          </a:prstGeom>
        </p:spPr>
        <p:txBody>
          <a:bodyPr anchor="t" rtlCol="false" tIns="0" lIns="0" bIns="0" rIns="0">
            <a:spAutoFit/>
          </a:bodyPr>
          <a:lstStyle/>
          <a:p>
            <a:pPr algn="l">
              <a:lnSpc>
                <a:spcPts val="3850"/>
              </a:lnSpc>
            </a:pPr>
            <a:r>
              <a:rPr lang="en-US" sz="2265">
                <a:solidFill>
                  <a:srgbClr val="253140"/>
                </a:solidFill>
                <a:latin typeface="Nunito"/>
              </a:rPr>
              <a:t>•  Mobil cihaz deyince ne anlıyorsunuz? </a:t>
            </a:r>
          </a:p>
          <a:p>
            <a:pPr algn="l">
              <a:lnSpc>
                <a:spcPts val="3850"/>
              </a:lnSpc>
            </a:pPr>
            <a:r>
              <a:rPr lang="en-US" sz="2265">
                <a:solidFill>
                  <a:srgbClr val="253140"/>
                </a:solidFill>
                <a:latin typeface="Nunito"/>
              </a:rPr>
              <a:t>• Bir cihazın mobil cihaz olarak isimlendirilmesi için hangi özelliklere sahip olması gerekmektedir? </a:t>
            </a:r>
          </a:p>
          <a:p>
            <a:pPr algn="l">
              <a:lnSpc>
                <a:spcPts val="3850"/>
              </a:lnSpc>
            </a:pPr>
            <a:r>
              <a:rPr lang="en-US" sz="2265">
                <a:solidFill>
                  <a:srgbClr val="253140"/>
                </a:solidFill>
                <a:latin typeface="Nunito"/>
              </a:rPr>
              <a:t>• Mobil işletim sistemi nedir? </a:t>
            </a:r>
          </a:p>
          <a:p>
            <a:pPr algn="l">
              <a:lnSpc>
                <a:spcPts val="3850"/>
              </a:lnSpc>
            </a:pPr>
            <a:r>
              <a:rPr lang="en-US" sz="2265">
                <a:solidFill>
                  <a:srgbClr val="253140"/>
                </a:solidFill>
                <a:latin typeface="Nunito"/>
              </a:rPr>
              <a:t>• Mobil işletim sistemlerine örnekler verebilir misiniz?</a:t>
            </a:r>
          </a:p>
          <a:p>
            <a:pPr algn="l">
              <a:lnSpc>
                <a:spcPts val="3850"/>
              </a:lnSpc>
            </a:pPr>
            <a:r>
              <a:rPr lang="en-US" sz="2265">
                <a:solidFill>
                  <a:srgbClr val="253140"/>
                </a:solidFill>
                <a:latin typeface="Nunito"/>
              </a:rPr>
              <a:t> • Mobil uygulama marketleri nelerdir? </a:t>
            </a:r>
          </a:p>
          <a:p>
            <a:pPr algn="l" marL="0" indent="0" lvl="0">
              <a:lnSpc>
                <a:spcPts val="3850"/>
              </a:lnSpc>
            </a:pPr>
            <a:r>
              <a:rPr lang="en-US" sz="2265">
                <a:solidFill>
                  <a:srgbClr val="253140"/>
                </a:solidFill>
                <a:latin typeface="Nunito"/>
              </a:rPr>
              <a:t>• Mobil uygulama örnekleri nelerdir? • Mobil uygulama nasıl geliştirilir?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4860" y="-859851"/>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2224364"/>
            <a:ext cx="6003379" cy="6036528"/>
          </a:xfrm>
          <a:prstGeom prst="rect">
            <a:avLst/>
          </a:prstGeom>
          <a:solidFill>
            <a:srgbClr val="DB9703"/>
          </a:solidFill>
        </p:spPr>
      </p:sp>
      <p:grpSp>
        <p:nvGrpSpPr>
          <p:cNvPr name="Group 4" id="4"/>
          <p:cNvGrpSpPr/>
          <p:nvPr/>
        </p:nvGrpSpPr>
        <p:grpSpPr>
          <a:xfrm rot="5400000">
            <a:off x="-1429608" y="5745433"/>
            <a:ext cx="4350458" cy="680459"/>
            <a:chOff x="0" y="0"/>
            <a:chExt cx="38779425" cy="6065520"/>
          </a:xfrm>
        </p:grpSpPr>
        <p:sp>
          <p:nvSpPr>
            <p:cNvPr name="Freeform 5" id="5"/>
            <p:cNvSpPr/>
            <p:nvPr/>
          </p:nvSpPr>
          <p:spPr>
            <a:xfrm flipH="false" flipV="false" rot="0">
              <a:off x="-50800" y="0"/>
              <a:ext cx="38881025" cy="6066790"/>
            </a:xfrm>
            <a:custGeom>
              <a:avLst/>
              <a:gdLst/>
              <a:ahLst/>
              <a:cxnLst/>
              <a:rect r="r" b="b" t="t" l="l"/>
              <a:pathLst>
                <a:path h="6066790" w="38881025">
                  <a:moveTo>
                    <a:pt x="1692910" y="0"/>
                  </a:moveTo>
                  <a:lnTo>
                    <a:pt x="1692910" y="6065520"/>
                  </a:lnTo>
                  <a:cubicBezTo>
                    <a:pt x="1710690" y="6066790"/>
                    <a:pt x="1728470" y="6066790"/>
                    <a:pt x="1746250" y="6066790"/>
                  </a:cubicBezTo>
                  <a:lnTo>
                    <a:pt x="37124615" y="6066790"/>
                  </a:lnTo>
                  <a:lnTo>
                    <a:pt x="37124615" y="0"/>
                  </a:lnTo>
                  <a:lnTo>
                    <a:pt x="1692910" y="0"/>
                  </a:lnTo>
                  <a:close/>
                  <a:moveTo>
                    <a:pt x="37581815" y="0"/>
                  </a:moveTo>
                  <a:lnTo>
                    <a:pt x="37124615" y="0"/>
                  </a:lnTo>
                  <a:lnTo>
                    <a:pt x="37124615" y="6065520"/>
                  </a:lnTo>
                  <a:lnTo>
                    <a:pt x="37134775" y="6065520"/>
                  </a:lnTo>
                  <a:cubicBezTo>
                    <a:pt x="37873915" y="6065520"/>
                    <a:pt x="38522886" y="5462270"/>
                    <a:pt x="38576225" y="4725670"/>
                  </a:cubicBezTo>
                  <a:lnTo>
                    <a:pt x="38826415" y="1338580"/>
                  </a:lnTo>
                  <a:cubicBezTo>
                    <a:pt x="38881025" y="603250"/>
                    <a:pt x="38320954" y="0"/>
                    <a:pt x="37581815"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DB9703"/>
            </a:solidFill>
          </p:spPr>
        </p:sp>
      </p:grpSp>
      <p:sp>
        <p:nvSpPr>
          <p:cNvPr name="TextBox 6" id="6"/>
          <p:cNvSpPr txBox="true"/>
          <p:nvPr/>
        </p:nvSpPr>
        <p:spPr>
          <a:xfrm rot="0">
            <a:off x="1496789" y="2790825"/>
            <a:ext cx="5067200" cy="4714875"/>
          </a:xfrm>
          <a:prstGeom prst="rect">
            <a:avLst/>
          </a:prstGeom>
        </p:spPr>
        <p:txBody>
          <a:bodyPr anchor="t" rtlCol="false" tIns="0" lIns="0" bIns="0" rIns="0">
            <a:spAutoFit/>
          </a:bodyPr>
          <a:lstStyle/>
          <a:p>
            <a:pPr algn="ctr">
              <a:lnSpc>
                <a:spcPts val="9360"/>
              </a:lnSpc>
            </a:pPr>
            <a:r>
              <a:rPr lang="en-US" sz="7800" spc="117">
                <a:solidFill>
                  <a:srgbClr val="FFFBEC"/>
                </a:solidFill>
                <a:latin typeface="More Sugar"/>
              </a:rPr>
              <a:t>Mobil Cihaz ve Mobil Uygulama</a:t>
            </a:r>
            <a:r>
              <a:rPr lang="en-US" sz="7800" spc="117">
                <a:solidFill>
                  <a:srgbClr val="FFFBEC"/>
                </a:solidFill>
                <a:latin typeface="More Sugar"/>
              </a:rPr>
              <a:t> </a:t>
            </a:r>
          </a:p>
        </p:txBody>
      </p:sp>
      <p:sp>
        <p:nvSpPr>
          <p:cNvPr name="Freeform 7" id="7"/>
          <p:cNvSpPr/>
          <p:nvPr/>
        </p:nvSpPr>
        <p:spPr>
          <a:xfrm flipH="false" flipV="false" rot="0">
            <a:off x="5513633" y="6553576"/>
            <a:ext cx="3729733" cy="3566981"/>
          </a:xfrm>
          <a:custGeom>
            <a:avLst/>
            <a:gdLst/>
            <a:ahLst/>
            <a:cxnLst/>
            <a:rect r="r" b="b" t="t" l="l"/>
            <a:pathLst>
              <a:path h="3566981" w="3729733">
                <a:moveTo>
                  <a:pt x="0" y="0"/>
                </a:moveTo>
                <a:lnTo>
                  <a:pt x="3729734" y="0"/>
                </a:lnTo>
                <a:lnTo>
                  <a:pt x="3729734" y="3566981"/>
                </a:lnTo>
                <a:lnTo>
                  <a:pt x="0" y="3566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965997" y="1977566"/>
            <a:ext cx="1412502" cy="1412502"/>
          </a:xfrm>
          <a:custGeom>
            <a:avLst/>
            <a:gdLst/>
            <a:ahLst/>
            <a:cxnLst/>
            <a:rect r="r" b="b" t="t" l="l"/>
            <a:pathLst>
              <a:path h="1412502" w="1412502">
                <a:moveTo>
                  <a:pt x="0" y="0"/>
                </a:moveTo>
                <a:lnTo>
                  <a:pt x="1412503" y="0"/>
                </a:lnTo>
                <a:lnTo>
                  <a:pt x="1412503" y="1412503"/>
                </a:lnTo>
                <a:lnTo>
                  <a:pt x="0" y="141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37237">
            <a:off x="4296598" y="903492"/>
            <a:ext cx="1324314" cy="250416"/>
          </a:xfrm>
          <a:custGeom>
            <a:avLst/>
            <a:gdLst/>
            <a:ahLst/>
            <a:cxnLst/>
            <a:rect r="r" b="b" t="t" l="l"/>
            <a:pathLst>
              <a:path h="250416" w="1324314">
                <a:moveTo>
                  <a:pt x="0" y="0"/>
                </a:moveTo>
                <a:lnTo>
                  <a:pt x="1324314" y="0"/>
                </a:lnTo>
                <a:lnTo>
                  <a:pt x="1324314" y="250416"/>
                </a:lnTo>
                <a:lnTo>
                  <a:pt x="0" y="2504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7715888">
            <a:off x="7332500" y="3872727"/>
            <a:ext cx="891982" cy="715207"/>
          </a:xfrm>
          <a:custGeom>
            <a:avLst/>
            <a:gdLst/>
            <a:ahLst/>
            <a:cxnLst/>
            <a:rect r="r" b="b" t="t" l="l"/>
            <a:pathLst>
              <a:path h="715207" w="891982">
                <a:moveTo>
                  <a:pt x="0" y="0"/>
                </a:moveTo>
                <a:lnTo>
                  <a:pt x="891981" y="0"/>
                </a:lnTo>
                <a:lnTo>
                  <a:pt x="891981" y="715207"/>
                </a:lnTo>
                <a:lnTo>
                  <a:pt x="0" y="7152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9652942" y="2822035"/>
            <a:ext cx="8196390" cy="4955447"/>
            <a:chOff x="0" y="0"/>
            <a:chExt cx="10928520" cy="6607263"/>
          </a:xfrm>
        </p:grpSpPr>
        <p:sp>
          <p:nvSpPr>
            <p:cNvPr name="AutoShape 12" id="12"/>
            <p:cNvSpPr/>
            <p:nvPr/>
          </p:nvSpPr>
          <p:spPr>
            <a:xfrm rot="548643">
              <a:off x="335641" y="625338"/>
              <a:ext cx="8260593" cy="4884670"/>
            </a:xfrm>
            <a:prstGeom prst="rect">
              <a:avLst/>
            </a:prstGeom>
            <a:solidFill>
              <a:srgbClr val="F8C578"/>
            </a:solidFill>
          </p:spPr>
        </p:sp>
        <p:sp>
          <p:nvSpPr>
            <p:cNvPr name="AutoShape 13" id="13"/>
            <p:cNvSpPr/>
            <p:nvPr/>
          </p:nvSpPr>
          <p:spPr>
            <a:xfrm rot="0">
              <a:off x="1060408" y="540136"/>
              <a:ext cx="9868113" cy="5658740"/>
            </a:xfrm>
            <a:prstGeom prst="rect">
              <a:avLst/>
            </a:prstGeom>
            <a:solidFill>
              <a:srgbClr val="FFFBEC"/>
            </a:solidFill>
          </p:spPr>
        </p:sp>
        <p:sp>
          <p:nvSpPr>
            <p:cNvPr name="TextBox 14" id="14"/>
            <p:cNvSpPr txBox="true"/>
            <p:nvPr/>
          </p:nvSpPr>
          <p:spPr>
            <a:xfrm rot="0">
              <a:off x="2188048" y="1190603"/>
              <a:ext cx="8041020" cy="4548244"/>
            </a:xfrm>
            <a:prstGeom prst="rect">
              <a:avLst/>
            </a:prstGeom>
          </p:spPr>
          <p:txBody>
            <a:bodyPr anchor="t" rtlCol="false" tIns="0" lIns="0" bIns="0" rIns="0">
              <a:spAutoFit/>
            </a:bodyPr>
            <a:lstStyle/>
            <a:p>
              <a:pPr algn="ctr" marL="0" indent="0" lvl="0">
                <a:lnSpc>
                  <a:spcPts val="3089"/>
                </a:lnSpc>
              </a:pPr>
              <a:r>
                <a:rPr lang="en-US" sz="1817">
                  <a:solidFill>
                    <a:srgbClr val="253140"/>
                  </a:solidFill>
                  <a:latin typeface="Nunito"/>
                </a:rPr>
                <a:t>Günümüz dünyasında teknolojik cihazların çoğunun mobil olması yolunda hızla ilerlemektedir. Teknolojik gelişmeler sayesinde çok daha küçük işlemcilerle ve devrelerle güçlü ve aynı zamanda gelişen pil teknolojileri ile de uzun kullanım süreleri sunan cihazlar yaygınlaşmaktadır. İçinde bulunduğumuz bilgi ve iletişim çağında bilgiye hızlıca erişmek ve diğer cihazlarla ve insanlarla hızlı bir iletişim içinde olmak için mobil cihazlar gün geçtikçe daha çok tercih edilmektedir. </a:t>
              </a:r>
            </a:p>
          </p:txBody>
        </p:sp>
        <p:sp>
          <p:nvSpPr>
            <p:cNvPr name="Freeform 15" id="15"/>
            <p:cNvSpPr/>
            <p:nvPr/>
          </p:nvSpPr>
          <p:spPr>
            <a:xfrm flipH="false" flipV="false" rot="0">
              <a:off x="482119" y="4960391"/>
              <a:ext cx="829629" cy="840324"/>
            </a:xfrm>
            <a:custGeom>
              <a:avLst/>
              <a:gdLst/>
              <a:ahLst/>
              <a:cxnLst/>
              <a:rect r="r" b="b" t="t" l="l"/>
              <a:pathLst>
                <a:path h="840324" w="829629">
                  <a:moveTo>
                    <a:pt x="0" y="0"/>
                  </a:moveTo>
                  <a:lnTo>
                    <a:pt x="829629" y="0"/>
                  </a:lnTo>
                  <a:lnTo>
                    <a:pt x="829629" y="840324"/>
                  </a:lnTo>
                  <a:lnTo>
                    <a:pt x="0" y="8403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1115127">
              <a:off x="1230158" y="5163916"/>
              <a:ext cx="1273597" cy="1273597"/>
            </a:xfrm>
            <a:custGeom>
              <a:avLst/>
              <a:gdLst/>
              <a:ahLst/>
              <a:cxnLst/>
              <a:rect r="r" b="b" t="t" l="l"/>
              <a:pathLst>
                <a:path h="1273597" w="1273597">
                  <a:moveTo>
                    <a:pt x="0" y="0"/>
                  </a:moveTo>
                  <a:lnTo>
                    <a:pt x="1273597" y="0"/>
                  </a:lnTo>
                  <a:lnTo>
                    <a:pt x="1273597" y="1273597"/>
                  </a:lnTo>
                  <a:lnTo>
                    <a:pt x="0" y="12735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7" id="17"/>
          <p:cNvSpPr/>
          <p:nvPr/>
        </p:nvSpPr>
        <p:spPr>
          <a:xfrm flipH="false" flipV="false" rot="0">
            <a:off x="16368929" y="9576648"/>
            <a:ext cx="1780741" cy="336722"/>
          </a:xfrm>
          <a:custGeom>
            <a:avLst/>
            <a:gdLst/>
            <a:ahLst/>
            <a:cxnLst/>
            <a:rect r="r" b="b" t="t" l="l"/>
            <a:pathLst>
              <a:path h="336722" w="1780741">
                <a:moveTo>
                  <a:pt x="0" y="0"/>
                </a:moveTo>
                <a:lnTo>
                  <a:pt x="1780742" y="0"/>
                </a:lnTo>
                <a:lnTo>
                  <a:pt x="1780742" y="336723"/>
                </a:lnTo>
                <a:lnTo>
                  <a:pt x="0" y="3367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7151779" y="8795618"/>
            <a:ext cx="781031" cy="781031"/>
          </a:xfrm>
          <a:custGeom>
            <a:avLst/>
            <a:gdLst/>
            <a:ahLst/>
            <a:cxnLst/>
            <a:rect r="r" b="b" t="t" l="l"/>
            <a:pathLst>
              <a:path h="781031" w="781031">
                <a:moveTo>
                  <a:pt x="0" y="0"/>
                </a:moveTo>
                <a:lnTo>
                  <a:pt x="781031" y="0"/>
                </a:lnTo>
                <a:lnTo>
                  <a:pt x="781031" y="781030"/>
                </a:lnTo>
                <a:lnTo>
                  <a:pt x="0" y="7810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667900" y="1792599"/>
            <a:ext cx="835900" cy="1213048"/>
          </a:xfrm>
          <a:custGeom>
            <a:avLst/>
            <a:gdLst/>
            <a:ahLst/>
            <a:cxnLst/>
            <a:rect r="r" b="b" t="t" l="l"/>
            <a:pathLst>
              <a:path h="1213048" w="835900">
                <a:moveTo>
                  <a:pt x="0" y="0"/>
                </a:moveTo>
                <a:lnTo>
                  <a:pt x="835900" y="0"/>
                </a:lnTo>
                <a:lnTo>
                  <a:pt x="835900" y="1213048"/>
                </a:lnTo>
                <a:lnTo>
                  <a:pt x="0" y="121304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1661911" y="2399123"/>
            <a:ext cx="613606" cy="845823"/>
          </a:xfrm>
          <a:custGeom>
            <a:avLst/>
            <a:gdLst/>
            <a:ahLst/>
            <a:cxnLst/>
            <a:rect r="r" b="b" t="t" l="l"/>
            <a:pathLst>
              <a:path h="845823" w="613606">
                <a:moveTo>
                  <a:pt x="0" y="0"/>
                </a:moveTo>
                <a:lnTo>
                  <a:pt x="613606" y="0"/>
                </a:lnTo>
                <a:lnTo>
                  <a:pt x="613606" y="845823"/>
                </a:lnTo>
                <a:lnTo>
                  <a:pt x="0" y="84582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472614">
            <a:off x="14676971" y="461119"/>
            <a:ext cx="3336133" cy="2222699"/>
          </a:xfrm>
          <a:custGeom>
            <a:avLst/>
            <a:gdLst/>
            <a:ahLst/>
            <a:cxnLst/>
            <a:rect r="r" b="b" t="t" l="l"/>
            <a:pathLst>
              <a:path h="2222699" w="3336133">
                <a:moveTo>
                  <a:pt x="0" y="0"/>
                </a:moveTo>
                <a:lnTo>
                  <a:pt x="3336133" y="0"/>
                </a:lnTo>
                <a:lnTo>
                  <a:pt x="3336133" y="2222699"/>
                </a:lnTo>
                <a:lnTo>
                  <a:pt x="0" y="2222699"/>
                </a:lnTo>
                <a:lnTo>
                  <a:pt x="0" y="0"/>
                </a:lnTo>
                <a:close/>
              </a:path>
            </a:pathLst>
          </a:custGeom>
          <a:blipFill>
            <a:blip r:embed="rId24"/>
            <a:stretch>
              <a:fillRect l="0" t="0" r="0" b="0"/>
            </a:stretch>
          </a:blipFill>
        </p:spPr>
      </p:sp>
      <p:sp>
        <p:nvSpPr>
          <p:cNvPr name="Freeform 22" id="22"/>
          <p:cNvSpPr/>
          <p:nvPr/>
        </p:nvSpPr>
        <p:spPr>
          <a:xfrm flipH="false" flipV="false" rot="549949">
            <a:off x="12008852" y="7309915"/>
            <a:ext cx="2377441" cy="1901952"/>
          </a:xfrm>
          <a:custGeom>
            <a:avLst/>
            <a:gdLst/>
            <a:ahLst/>
            <a:cxnLst/>
            <a:rect r="r" b="b" t="t" l="l"/>
            <a:pathLst>
              <a:path h="1901952" w="2377441">
                <a:moveTo>
                  <a:pt x="0" y="0"/>
                </a:moveTo>
                <a:lnTo>
                  <a:pt x="2377441" y="0"/>
                </a:lnTo>
                <a:lnTo>
                  <a:pt x="2377441" y="1901952"/>
                </a:lnTo>
                <a:lnTo>
                  <a:pt x="0" y="1901952"/>
                </a:lnTo>
                <a:lnTo>
                  <a:pt x="0" y="0"/>
                </a:lnTo>
                <a:close/>
              </a:path>
            </a:pathLst>
          </a:custGeom>
          <a:blipFill>
            <a:blip r:embed="rId25"/>
            <a:stretch>
              <a:fillRect l="0" t="0" r="0" b="0"/>
            </a:stretch>
          </a:blipFill>
        </p:spPr>
      </p:sp>
      <p:sp>
        <p:nvSpPr>
          <p:cNvPr name="Freeform 23" id="23"/>
          <p:cNvSpPr/>
          <p:nvPr/>
        </p:nvSpPr>
        <p:spPr>
          <a:xfrm flipH="false" flipV="false" rot="0">
            <a:off x="11365890" y="243004"/>
            <a:ext cx="3002474" cy="2222699"/>
          </a:xfrm>
          <a:custGeom>
            <a:avLst/>
            <a:gdLst/>
            <a:ahLst/>
            <a:cxnLst/>
            <a:rect r="r" b="b" t="t" l="l"/>
            <a:pathLst>
              <a:path h="2222699" w="3002474">
                <a:moveTo>
                  <a:pt x="0" y="0"/>
                </a:moveTo>
                <a:lnTo>
                  <a:pt x="3002474" y="0"/>
                </a:lnTo>
                <a:lnTo>
                  <a:pt x="3002474" y="2222699"/>
                </a:lnTo>
                <a:lnTo>
                  <a:pt x="0" y="2222699"/>
                </a:lnTo>
                <a:lnTo>
                  <a:pt x="0" y="0"/>
                </a:lnTo>
                <a:close/>
              </a:path>
            </a:pathLst>
          </a:custGeom>
          <a:blipFill>
            <a:blip r:embed="rId26"/>
            <a:stretch>
              <a:fillRect l="0" t="-1311"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5110" y="-946891"/>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86962" y="1775909"/>
            <a:ext cx="13453962" cy="7068257"/>
            <a:chOff x="0" y="0"/>
            <a:chExt cx="5490351" cy="2884445"/>
          </a:xfrm>
        </p:grpSpPr>
        <p:sp>
          <p:nvSpPr>
            <p:cNvPr name="Freeform 4" id="4"/>
            <p:cNvSpPr/>
            <p:nvPr/>
          </p:nvSpPr>
          <p:spPr>
            <a:xfrm flipH="false" flipV="false" rot="0">
              <a:off x="0" y="0"/>
              <a:ext cx="5490351" cy="2884445"/>
            </a:xfrm>
            <a:custGeom>
              <a:avLst/>
              <a:gdLst/>
              <a:ahLst/>
              <a:cxnLst/>
              <a:rect r="r" b="b" t="t" l="l"/>
              <a:pathLst>
                <a:path h="2884445" w="5490351">
                  <a:moveTo>
                    <a:pt x="5365891" y="2884445"/>
                  </a:moveTo>
                  <a:lnTo>
                    <a:pt x="124460" y="2884445"/>
                  </a:lnTo>
                  <a:cubicBezTo>
                    <a:pt x="55880" y="2884445"/>
                    <a:pt x="0" y="2828565"/>
                    <a:pt x="0" y="2759985"/>
                  </a:cubicBezTo>
                  <a:lnTo>
                    <a:pt x="0" y="124460"/>
                  </a:lnTo>
                  <a:cubicBezTo>
                    <a:pt x="0" y="55880"/>
                    <a:pt x="55880" y="0"/>
                    <a:pt x="124460" y="0"/>
                  </a:cubicBezTo>
                  <a:lnTo>
                    <a:pt x="5365891" y="0"/>
                  </a:lnTo>
                  <a:cubicBezTo>
                    <a:pt x="5434471" y="0"/>
                    <a:pt x="5490351" y="55880"/>
                    <a:pt x="5490351" y="124460"/>
                  </a:cubicBezTo>
                  <a:lnTo>
                    <a:pt x="5490351" y="2759985"/>
                  </a:lnTo>
                  <a:cubicBezTo>
                    <a:pt x="5490351" y="2828565"/>
                    <a:pt x="5434471" y="2884445"/>
                    <a:pt x="5365891" y="2884445"/>
                  </a:cubicBezTo>
                  <a:close/>
                </a:path>
              </a:pathLst>
            </a:custGeom>
            <a:solidFill>
              <a:srgbClr val="DB9463"/>
            </a:solidFill>
          </p:spPr>
        </p:sp>
      </p:grpSp>
      <p:grpSp>
        <p:nvGrpSpPr>
          <p:cNvPr name="Group 5" id="5"/>
          <p:cNvGrpSpPr/>
          <p:nvPr/>
        </p:nvGrpSpPr>
        <p:grpSpPr>
          <a:xfrm rot="-10800000">
            <a:off x="9043750" y="1146668"/>
            <a:ext cx="6484124" cy="782571"/>
            <a:chOff x="0" y="0"/>
            <a:chExt cx="50256911" cy="6065520"/>
          </a:xfrm>
        </p:grpSpPr>
        <p:sp>
          <p:nvSpPr>
            <p:cNvPr name="Freeform 6" id="6"/>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DB9463"/>
            </a:solidFill>
          </p:spPr>
        </p:sp>
      </p:grpSp>
      <p:grpSp>
        <p:nvGrpSpPr>
          <p:cNvPr name="Group 7" id="7"/>
          <p:cNvGrpSpPr/>
          <p:nvPr/>
        </p:nvGrpSpPr>
        <p:grpSpPr>
          <a:xfrm rot="0">
            <a:off x="2624826" y="1962554"/>
            <a:ext cx="13453962" cy="7084312"/>
            <a:chOff x="0" y="0"/>
            <a:chExt cx="5490351" cy="2890997"/>
          </a:xfrm>
        </p:grpSpPr>
        <p:sp>
          <p:nvSpPr>
            <p:cNvPr name="Freeform 8" id="8"/>
            <p:cNvSpPr/>
            <p:nvPr/>
          </p:nvSpPr>
          <p:spPr>
            <a:xfrm flipH="false" flipV="false" rot="0">
              <a:off x="0" y="0"/>
              <a:ext cx="5490351" cy="2890997"/>
            </a:xfrm>
            <a:custGeom>
              <a:avLst/>
              <a:gdLst/>
              <a:ahLst/>
              <a:cxnLst/>
              <a:rect r="r" b="b" t="t" l="l"/>
              <a:pathLst>
                <a:path h="2890997" w="5490351">
                  <a:moveTo>
                    <a:pt x="5365891" y="2890997"/>
                  </a:moveTo>
                  <a:lnTo>
                    <a:pt x="124460" y="2890997"/>
                  </a:lnTo>
                  <a:cubicBezTo>
                    <a:pt x="55880" y="2890997"/>
                    <a:pt x="0" y="2835117"/>
                    <a:pt x="0" y="2766537"/>
                  </a:cubicBezTo>
                  <a:lnTo>
                    <a:pt x="0" y="124460"/>
                  </a:lnTo>
                  <a:cubicBezTo>
                    <a:pt x="0" y="55880"/>
                    <a:pt x="55880" y="0"/>
                    <a:pt x="124460" y="0"/>
                  </a:cubicBezTo>
                  <a:lnTo>
                    <a:pt x="5365891" y="0"/>
                  </a:lnTo>
                  <a:cubicBezTo>
                    <a:pt x="5434471" y="0"/>
                    <a:pt x="5490351" y="55880"/>
                    <a:pt x="5490351" y="124460"/>
                  </a:cubicBezTo>
                  <a:lnTo>
                    <a:pt x="5490351" y="2766537"/>
                  </a:lnTo>
                  <a:cubicBezTo>
                    <a:pt x="5490351" y="2835117"/>
                    <a:pt x="5434471" y="2890997"/>
                    <a:pt x="5365891" y="2890997"/>
                  </a:cubicBezTo>
                  <a:close/>
                </a:path>
              </a:pathLst>
            </a:custGeom>
            <a:solidFill>
              <a:srgbClr val="51604D"/>
            </a:solidFill>
          </p:spPr>
        </p:sp>
      </p:grpSp>
      <p:grpSp>
        <p:nvGrpSpPr>
          <p:cNvPr name="Group 9" id="9"/>
          <p:cNvGrpSpPr/>
          <p:nvPr/>
        </p:nvGrpSpPr>
        <p:grpSpPr>
          <a:xfrm rot="-10800000">
            <a:off x="9043750" y="1491619"/>
            <a:ext cx="6484124" cy="782571"/>
            <a:chOff x="0" y="0"/>
            <a:chExt cx="50256911" cy="6065520"/>
          </a:xfrm>
        </p:grpSpPr>
        <p:sp>
          <p:nvSpPr>
            <p:cNvPr name="Freeform 10" id="10"/>
            <p:cNvSpPr/>
            <p:nvPr/>
          </p:nvSpPr>
          <p:spPr>
            <a:xfrm flipH="false" flipV="false" rot="0">
              <a:off x="-50800" y="0"/>
              <a:ext cx="50358511" cy="6066790"/>
            </a:xfrm>
            <a:custGeom>
              <a:avLst/>
              <a:gdLst/>
              <a:ahLst/>
              <a:cxnLst/>
              <a:rect r="r" b="b" t="t" l="l"/>
              <a:pathLst>
                <a:path h="6066790" w="50358511">
                  <a:moveTo>
                    <a:pt x="1692910" y="0"/>
                  </a:moveTo>
                  <a:lnTo>
                    <a:pt x="1692910" y="6065520"/>
                  </a:lnTo>
                  <a:cubicBezTo>
                    <a:pt x="1710690" y="6066790"/>
                    <a:pt x="1728470" y="6066790"/>
                    <a:pt x="1746250" y="6066790"/>
                  </a:cubicBezTo>
                  <a:lnTo>
                    <a:pt x="48602100" y="6066790"/>
                  </a:lnTo>
                  <a:lnTo>
                    <a:pt x="48602100" y="0"/>
                  </a:lnTo>
                  <a:lnTo>
                    <a:pt x="1692910" y="0"/>
                  </a:lnTo>
                  <a:close/>
                  <a:moveTo>
                    <a:pt x="49059300" y="0"/>
                  </a:moveTo>
                  <a:lnTo>
                    <a:pt x="48602100" y="0"/>
                  </a:lnTo>
                  <a:lnTo>
                    <a:pt x="48602100" y="6065520"/>
                  </a:lnTo>
                  <a:lnTo>
                    <a:pt x="48612261" y="6065520"/>
                  </a:lnTo>
                  <a:cubicBezTo>
                    <a:pt x="49351400" y="6065520"/>
                    <a:pt x="50000371" y="5462270"/>
                    <a:pt x="50053711" y="4725670"/>
                  </a:cubicBezTo>
                  <a:lnTo>
                    <a:pt x="50303900" y="1338580"/>
                  </a:lnTo>
                  <a:cubicBezTo>
                    <a:pt x="50358511" y="603250"/>
                    <a:pt x="49798443" y="0"/>
                    <a:pt x="49059300" y="0"/>
                  </a:cubicBezTo>
                  <a:close/>
                  <a:moveTo>
                    <a:pt x="1299210" y="0"/>
                  </a:moveTo>
                  <a:cubicBezTo>
                    <a:pt x="560070" y="0"/>
                    <a:pt x="0" y="603250"/>
                    <a:pt x="54610" y="1339850"/>
                  </a:cubicBezTo>
                  <a:lnTo>
                    <a:pt x="304800" y="4726940"/>
                  </a:lnTo>
                  <a:cubicBezTo>
                    <a:pt x="358140" y="5445760"/>
                    <a:pt x="977900" y="6037580"/>
                    <a:pt x="1694180" y="6065520"/>
                  </a:cubicBezTo>
                  <a:lnTo>
                    <a:pt x="1694180" y="0"/>
                  </a:lnTo>
                  <a:lnTo>
                    <a:pt x="1299210" y="0"/>
                  </a:lnTo>
                  <a:close/>
                </a:path>
              </a:pathLst>
            </a:custGeom>
            <a:solidFill>
              <a:srgbClr val="51604D"/>
            </a:solidFill>
          </p:spPr>
        </p:sp>
      </p:grpSp>
      <p:grpSp>
        <p:nvGrpSpPr>
          <p:cNvPr name="Group 11" id="11"/>
          <p:cNvGrpSpPr/>
          <p:nvPr/>
        </p:nvGrpSpPr>
        <p:grpSpPr>
          <a:xfrm rot="0">
            <a:off x="-652547" y="514488"/>
            <a:ext cx="6694219" cy="2242468"/>
            <a:chOff x="0" y="0"/>
            <a:chExt cx="2264464" cy="758563"/>
          </a:xfrm>
        </p:grpSpPr>
        <p:sp>
          <p:nvSpPr>
            <p:cNvPr name="Freeform 12" id="12"/>
            <p:cNvSpPr/>
            <p:nvPr/>
          </p:nvSpPr>
          <p:spPr>
            <a:xfrm flipH="false" flipV="false" rot="0">
              <a:off x="0" y="0"/>
              <a:ext cx="2264464" cy="758564"/>
            </a:xfrm>
            <a:custGeom>
              <a:avLst/>
              <a:gdLst/>
              <a:ahLst/>
              <a:cxnLst/>
              <a:rect r="r" b="b" t="t" l="l"/>
              <a:pathLst>
                <a:path h="758564" w="2264464">
                  <a:moveTo>
                    <a:pt x="2140004" y="758563"/>
                  </a:moveTo>
                  <a:lnTo>
                    <a:pt x="124460" y="758563"/>
                  </a:lnTo>
                  <a:cubicBezTo>
                    <a:pt x="55880" y="758563"/>
                    <a:pt x="0" y="702683"/>
                    <a:pt x="0" y="634103"/>
                  </a:cubicBezTo>
                  <a:lnTo>
                    <a:pt x="0" y="124460"/>
                  </a:lnTo>
                  <a:cubicBezTo>
                    <a:pt x="0" y="55880"/>
                    <a:pt x="55880" y="0"/>
                    <a:pt x="124460" y="0"/>
                  </a:cubicBezTo>
                  <a:lnTo>
                    <a:pt x="2140004" y="0"/>
                  </a:lnTo>
                  <a:cubicBezTo>
                    <a:pt x="2208584" y="0"/>
                    <a:pt x="2264464" y="55880"/>
                    <a:pt x="2264464" y="124460"/>
                  </a:cubicBezTo>
                  <a:lnTo>
                    <a:pt x="2264464" y="634103"/>
                  </a:lnTo>
                  <a:cubicBezTo>
                    <a:pt x="2264464" y="702683"/>
                    <a:pt x="2208584" y="758564"/>
                    <a:pt x="2140004" y="758564"/>
                  </a:cubicBezTo>
                  <a:close/>
                </a:path>
              </a:pathLst>
            </a:custGeom>
            <a:solidFill>
              <a:srgbClr val="FFFBEC"/>
            </a:solidFill>
          </p:spPr>
        </p:sp>
      </p:grpSp>
      <p:sp>
        <p:nvSpPr>
          <p:cNvPr name="TextBox 13" id="13"/>
          <p:cNvSpPr txBox="true"/>
          <p:nvPr/>
        </p:nvSpPr>
        <p:spPr>
          <a:xfrm rot="0">
            <a:off x="3676451" y="3345485"/>
            <a:ext cx="10935098" cy="3838575"/>
          </a:xfrm>
          <a:prstGeom prst="rect">
            <a:avLst/>
          </a:prstGeom>
        </p:spPr>
        <p:txBody>
          <a:bodyPr anchor="t" rtlCol="false" tIns="0" lIns="0" bIns="0" rIns="0">
            <a:spAutoFit/>
          </a:bodyPr>
          <a:lstStyle/>
          <a:p>
            <a:pPr algn="ctr" marL="0" indent="0" lvl="0">
              <a:lnSpc>
                <a:spcPts val="5100"/>
              </a:lnSpc>
            </a:pPr>
            <a:r>
              <a:rPr lang="en-US" sz="3000">
                <a:solidFill>
                  <a:srgbClr val="FFFFFF"/>
                </a:solidFill>
                <a:latin typeface="Nunito"/>
              </a:rPr>
              <a:t>Taşınabilir bilgisayarlar da mobil cihazlar sayılsa da her geçen gün kullanım alanları ve kullanıcı sayıları artan akıllı telefonlar ve tabletler mobil cihaz deyince ilk aklımıza gelen cihazlar olmaktadır. Bunların yanında akıllı saatler, cep bilgisayarları, spor takip cihazları, akıllı müzik çalar cihazlar da mobil cihazlar olarak kabul edilmektedir. </a:t>
            </a:r>
          </a:p>
        </p:txBody>
      </p:sp>
      <p:sp>
        <p:nvSpPr>
          <p:cNvPr name="Freeform 14" id="14"/>
          <p:cNvSpPr/>
          <p:nvPr/>
        </p:nvSpPr>
        <p:spPr>
          <a:xfrm flipH="false" flipV="false" rot="0">
            <a:off x="13558035" y="7111483"/>
            <a:ext cx="4280721" cy="3175517"/>
          </a:xfrm>
          <a:custGeom>
            <a:avLst/>
            <a:gdLst/>
            <a:ahLst/>
            <a:cxnLst/>
            <a:rect r="r" b="b" t="t" l="l"/>
            <a:pathLst>
              <a:path h="3175517" w="4280721">
                <a:moveTo>
                  <a:pt x="0" y="0"/>
                </a:moveTo>
                <a:lnTo>
                  <a:pt x="4280721" y="0"/>
                </a:lnTo>
                <a:lnTo>
                  <a:pt x="4280721" y="3175517"/>
                </a:lnTo>
                <a:lnTo>
                  <a:pt x="0" y="3175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84542" y="673447"/>
            <a:ext cx="4928958" cy="2143125"/>
          </a:xfrm>
          <a:prstGeom prst="rect">
            <a:avLst/>
          </a:prstGeom>
        </p:spPr>
        <p:txBody>
          <a:bodyPr anchor="t" rtlCol="false" tIns="0" lIns="0" bIns="0" rIns="0">
            <a:spAutoFit/>
          </a:bodyPr>
          <a:lstStyle/>
          <a:p>
            <a:pPr algn="ctr">
              <a:lnSpc>
                <a:spcPts val="5640"/>
              </a:lnSpc>
            </a:pPr>
            <a:r>
              <a:rPr lang="en-US" sz="4700" spc="70">
                <a:solidFill>
                  <a:srgbClr val="51604D"/>
                </a:solidFill>
                <a:latin typeface="More Sugar"/>
              </a:rPr>
              <a:t> Mobil cihaz deyince ne anlıyorsunuz? </a:t>
            </a:r>
          </a:p>
        </p:txBody>
      </p:sp>
      <p:sp>
        <p:nvSpPr>
          <p:cNvPr name="Freeform 16" id="16"/>
          <p:cNvSpPr/>
          <p:nvPr/>
        </p:nvSpPr>
        <p:spPr>
          <a:xfrm flipH="false" flipV="false" rot="0">
            <a:off x="2099885" y="7111483"/>
            <a:ext cx="1674403" cy="2449260"/>
          </a:xfrm>
          <a:custGeom>
            <a:avLst/>
            <a:gdLst/>
            <a:ahLst/>
            <a:cxnLst/>
            <a:rect r="r" b="b" t="t" l="l"/>
            <a:pathLst>
              <a:path h="2449260" w="1674403">
                <a:moveTo>
                  <a:pt x="0" y="0"/>
                </a:moveTo>
                <a:lnTo>
                  <a:pt x="1674403" y="0"/>
                </a:lnTo>
                <a:lnTo>
                  <a:pt x="1674403" y="2449260"/>
                </a:lnTo>
                <a:lnTo>
                  <a:pt x="0" y="2449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909638">
            <a:off x="14122219" y="1491619"/>
            <a:ext cx="2811309" cy="1354540"/>
          </a:xfrm>
          <a:custGeom>
            <a:avLst/>
            <a:gdLst/>
            <a:ahLst/>
            <a:cxnLst/>
            <a:rect r="r" b="b" t="t" l="l"/>
            <a:pathLst>
              <a:path h="1354540" w="2811309">
                <a:moveTo>
                  <a:pt x="0" y="0"/>
                </a:moveTo>
                <a:lnTo>
                  <a:pt x="2811309" y="0"/>
                </a:lnTo>
                <a:lnTo>
                  <a:pt x="2811309" y="1354540"/>
                </a:lnTo>
                <a:lnTo>
                  <a:pt x="0" y="13545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979173">
            <a:off x="175463" y="2760176"/>
            <a:ext cx="1706473" cy="682589"/>
          </a:xfrm>
          <a:custGeom>
            <a:avLst/>
            <a:gdLst/>
            <a:ahLst/>
            <a:cxnLst/>
            <a:rect r="r" b="b" t="t" l="l"/>
            <a:pathLst>
              <a:path h="682589" w="1706473">
                <a:moveTo>
                  <a:pt x="0" y="0"/>
                </a:moveTo>
                <a:lnTo>
                  <a:pt x="1706474" y="0"/>
                </a:lnTo>
                <a:lnTo>
                  <a:pt x="1706474" y="682590"/>
                </a:lnTo>
                <a:lnTo>
                  <a:pt x="0" y="6825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8711316">
            <a:off x="15157066" y="4700471"/>
            <a:ext cx="1693251" cy="1271477"/>
          </a:xfrm>
          <a:custGeom>
            <a:avLst/>
            <a:gdLst/>
            <a:ahLst/>
            <a:cxnLst/>
            <a:rect r="r" b="b" t="t" l="l"/>
            <a:pathLst>
              <a:path h="1271477" w="1693251">
                <a:moveTo>
                  <a:pt x="0" y="0"/>
                </a:moveTo>
                <a:lnTo>
                  <a:pt x="1693251" y="0"/>
                </a:lnTo>
                <a:lnTo>
                  <a:pt x="1693251" y="1271477"/>
                </a:lnTo>
                <a:lnTo>
                  <a:pt x="0" y="12714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5470373" y="4330927"/>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16340924" y="5504710"/>
            <a:ext cx="456046" cy="461925"/>
          </a:xfrm>
          <a:custGeom>
            <a:avLst/>
            <a:gdLst/>
            <a:ahLst/>
            <a:cxnLst/>
            <a:rect r="r" b="b" t="t" l="l"/>
            <a:pathLst>
              <a:path h="461925" w="456046">
                <a:moveTo>
                  <a:pt x="0" y="0"/>
                </a:moveTo>
                <a:lnTo>
                  <a:pt x="456046" y="0"/>
                </a:lnTo>
                <a:lnTo>
                  <a:pt x="456046" y="461925"/>
                </a:lnTo>
                <a:lnTo>
                  <a:pt x="0" y="4619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8514108" y="1537953"/>
            <a:ext cx="529642" cy="1563518"/>
          </a:xfrm>
          <a:custGeom>
            <a:avLst/>
            <a:gdLst/>
            <a:ahLst/>
            <a:cxnLst/>
            <a:rect r="r" b="b" t="t" l="l"/>
            <a:pathLst>
              <a:path h="1563518" w="529642">
                <a:moveTo>
                  <a:pt x="0" y="0"/>
                </a:moveTo>
                <a:lnTo>
                  <a:pt x="529642" y="0"/>
                </a:lnTo>
                <a:lnTo>
                  <a:pt x="529642" y="1563518"/>
                </a:lnTo>
                <a:lnTo>
                  <a:pt x="0" y="1563518"/>
                </a:lnTo>
                <a:lnTo>
                  <a:pt x="0" y="0"/>
                </a:lnTo>
                <a:close/>
              </a:path>
            </a:pathLst>
          </a:custGeom>
          <a:blipFill>
            <a:blip r:embed="rId1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2624" y="-782598"/>
            <a:ext cx="20957720" cy="11782581"/>
          </a:xfrm>
          <a:custGeom>
            <a:avLst/>
            <a:gdLst/>
            <a:ahLst/>
            <a:cxnLst/>
            <a:rect r="r" b="b" t="t" l="l"/>
            <a:pathLst>
              <a:path h="11782581" w="20957720">
                <a:moveTo>
                  <a:pt x="0" y="0"/>
                </a:moveTo>
                <a:lnTo>
                  <a:pt x="20957720" y="0"/>
                </a:lnTo>
                <a:lnTo>
                  <a:pt x="20957720"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6057" y="4154371"/>
            <a:ext cx="3848945" cy="4323137"/>
            <a:chOff x="0" y="0"/>
            <a:chExt cx="5131926" cy="5764182"/>
          </a:xfrm>
        </p:grpSpPr>
        <p:sp>
          <p:nvSpPr>
            <p:cNvPr name="AutoShape 4" id="4"/>
            <p:cNvSpPr/>
            <p:nvPr/>
          </p:nvSpPr>
          <p:spPr>
            <a:xfrm rot="0">
              <a:off x="1288889" y="176954"/>
              <a:ext cx="3843037" cy="5252313"/>
            </a:xfrm>
            <a:prstGeom prst="rect">
              <a:avLst/>
            </a:prstGeom>
            <a:solidFill>
              <a:srgbClr val="DB9463"/>
            </a:solidFill>
          </p:spPr>
        </p:sp>
        <p:sp>
          <p:nvSpPr>
            <p:cNvPr name="AutoShape 5" id="5"/>
            <p:cNvSpPr/>
            <p:nvPr/>
          </p:nvSpPr>
          <p:spPr>
            <a:xfrm rot="0">
              <a:off x="575045" y="334915"/>
              <a:ext cx="4273503" cy="5252313"/>
            </a:xfrm>
            <a:prstGeom prst="rect">
              <a:avLst/>
            </a:prstGeom>
            <a:solidFill>
              <a:srgbClr val="FFFBEC"/>
            </a:solidFill>
          </p:spPr>
        </p:sp>
        <p:sp>
          <p:nvSpPr>
            <p:cNvPr name="Freeform 6" id="6"/>
            <p:cNvSpPr/>
            <p:nvPr/>
          </p:nvSpPr>
          <p:spPr>
            <a:xfrm flipH="false" flipV="false" rot="4067540">
              <a:off x="3972463" y="99568"/>
              <a:ext cx="743329" cy="786213"/>
            </a:xfrm>
            <a:custGeom>
              <a:avLst/>
              <a:gdLst/>
              <a:ahLst/>
              <a:cxnLst/>
              <a:rect r="r" b="b" t="t" l="l"/>
              <a:pathLst>
                <a:path h="786213" w="743329">
                  <a:moveTo>
                    <a:pt x="0" y="0"/>
                  </a:moveTo>
                  <a:lnTo>
                    <a:pt x="743328" y="0"/>
                  </a:lnTo>
                  <a:lnTo>
                    <a:pt x="743328" y="786213"/>
                  </a:lnTo>
                  <a:lnTo>
                    <a:pt x="0" y="786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5228063"/>
              <a:ext cx="1638141" cy="536119"/>
            </a:xfrm>
            <a:custGeom>
              <a:avLst/>
              <a:gdLst/>
              <a:ahLst/>
              <a:cxnLst/>
              <a:rect r="r" b="b" t="t" l="l"/>
              <a:pathLst>
                <a:path h="536119" w="1638141">
                  <a:moveTo>
                    <a:pt x="0" y="0"/>
                  </a:moveTo>
                  <a:lnTo>
                    <a:pt x="1638141" y="0"/>
                  </a:lnTo>
                  <a:lnTo>
                    <a:pt x="1638141" y="536119"/>
                  </a:lnTo>
                  <a:lnTo>
                    <a:pt x="0" y="536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0397" y="4408993"/>
              <a:ext cx="819070" cy="819070"/>
            </a:xfrm>
            <a:custGeom>
              <a:avLst/>
              <a:gdLst/>
              <a:ahLst/>
              <a:cxnLst/>
              <a:rect r="r" b="b" t="t" l="l"/>
              <a:pathLst>
                <a:path h="819070" w="819070">
                  <a:moveTo>
                    <a:pt x="0" y="0"/>
                  </a:moveTo>
                  <a:lnTo>
                    <a:pt x="819070" y="0"/>
                  </a:lnTo>
                  <a:lnTo>
                    <a:pt x="819070" y="819070"/>
                  </a:lnTo>
                  <a:lnTo>
                    <a:pt x="0" y="819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65066" y="904962"/>
              <a:ext cx="3264660" cy="3504031"/>
            </a:xfrm>
            <a:prstGeom prst="rect">
              <a:avLst/>
            </a:prstGeom>
          </p:spPr>
          <p:txBody>
            <a:bodyPr anchor="t" rtlCol="false" tIns="0" lIns="0" bIns="0" rIns="0">
              <a:spAutoFit/>
            </a:bodyPr>
            <a:lstStyle/>
            <a:p>
              <a:pPr algn="ctr" marL="0" indent="0" lvl="0">
                <a:lnSpc>
                  <a:spcPts val="4241"/>
                </a:lnSpc>
              </a:pPr>
              <a:r>
                <a:rPr lang="en-US" sz="2495">
                  <a:solidFill>
                    <a:srgbClr val="253140"/>
                  </a:solidFill>
                  <a:latin typeface="Nunito"/>
                </a:rPr>
                <a:t>Elektriğe bağlı olmadan kullanım sunan yani içinde bir pil bulunduran</a:t>
              </a:r>
            </a:p>
          </p:txBody>
        </p:sp>
      </p:grpSp>
      <p:sp>
        <p:nvSpPr>
          <p:cNvPr name="Freeform 10" id="10"/>
          <p:cNvSpPr/>
          <p:nvPr/>
        </p:nvSpPr>
        <p:spPr>
          <a:xfrm flipH="false" flipV="false" rot="0">
            <a:off x="14361406" y="298827"/>
            <a:ext cx="3465345" cy="3510018"/>
          </a:xfrm>
          <a:custGeom>
            <a:avLst/>
            <a:gdLst/>
            <a:ahLst/>
            <a:cxnLst/>
            <a:rect r="r" b="b" t="t" l="l"/>
            <a:pathLst>
              <a:path h="3510018" w="3465345">
                <a:moveTo>
                  <a:pt x="0" y="0"/>
                </a:moveTo>
                <a:lnTo>
                  <a:pt x="3465344" y="0"/>
                </a:lnTo>
                <a:lnTo>
                  <a:pt x="3465344" y="3510018"/>
                </a:lnTo>
                <a:lnTo>
                  <a:pt x="0" y="3510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4119323" y="1246472"/>
            <a:ext cx="1268903" cy="1866034"/>
          </a:xfrm>
          <a:custGeom>
            <a:avLst/>
            <a:gdLst/>
            <a:ahLst/>
            <a:cxnLst/>
            <a:rect r="r" b="b" t="t" l="l"/>
            <a:pathLst>
              <a:path h="1866034" w="1268903">
                <a:moveTo>
                  <a:pt x="0" y="0"/>
                </a:moveTo>
                <a:lnTo>
                  <a:pt x="1268903" y="0"/>
                </a:lnTo>
                <a:lnTo>
                  <a:pt x="1268903" y="1866034"/>
                </a:lnTo>
                <a:lnTo>
                  <a:pt x="0" y="18660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7387474" y="4154371"/>
            <a:ext cx="3476776" cy="4440717"/>
            <a:chOff x="0" y="0"/>
            <a:chExt cx="4635701" cy="5920955"/>
          </a:xfrm>
        </p:grpSpPr>
        <p:sp>
          <p:nvSpPr>
            <p:cNvPr name="AutoShape 13" id="13"/>
            <p:cNvSpPr/>
            <p:nvPr/>
          </p:nvSpPr>
          <p:spPr>
            <a:xfrm rot="0">
              <a:off x="726191" y="180015"/>
              <a:ext cx="3909510" cy="5343162"/>
            </a:xfrm>
            <a:prstGeom prst="rect">
              <a:avLst/>
            </a:prstGeom>
            <a:solidFill>
              <a:srgbClr val="DB9463"/>
            </a:solidFill>
          </p:spPr>
        </p:sp>
        <p:sp>
          <p:nvSpPr>
            <p:cNvPr name="AutoShape 14" id="14"/>
            <p:cNvSpPr/>
            <p:nvPr/>
          </p:nvSpPr>
          <p:spPr>
            <a:xfrm rot="0">
              <a:off x="0" y="340708"/>
              <a:ext cx="4347422" cy="5343162"/>
            </a:xfrm>
            <a:prstGeom prst="rect">
              <a:avLst/>
            </a:prstGeom>
            <a:solidFill>
              <a:srgbClr val="FFFBEC"/>
            </a:solidFill>
          </p:spPr>
        </p:sp>
        <p:sp>
          <p:nvSpPr>
            <p:cNvPr name="Freeform 15" id="15"/>
            <p:cNvSpPr/>
            <p:nvPr/>
          </p:nvSpPr>
          <p:spPr>
            <a:xfrm flipH="false" flipV="false" rot="4067540">
              <a:off x="3456182" y="101290"/>
              <a:ext cx="756186" cy="799812"/>
            </a:xfrm>
            <a:custGeom>
              <a:avLst/>
              <a:gdLst/>
              <a:ahLst/>
              <a:cxnLst/>
              <a:rect r="r" b="b" t="t" l="l"/>
              <a:pathLst>
                <a:path h="799812" w="756186">
                  <a:moveTo>
                    <a:pt x="0" y="0"/>
                  </a:moveTo>
                  <a:lnTo>
                    <a:pt x="756186" y="0"/>
                  </a:lnTo>
                  <a:lnTo>
                    <a:pt x="756186" y="799812"/>
                  </a:lnTo>
                  <a:lnTo>
                    <a:pt x="0" y="799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513147" y="1290819"/>
              <a:ext cx="3321129" cy="2841305"/>
            </a:xfrm>
            <a:prstGeom prst="rect">
              <a:avLst/>
            </a:prstGeom>
          </p:spPr>
          <p:txBody>
            <a:bodyPr anchor="t" rtlCol="false" tIns="0" lIns="0" bIns="0" rIns="0">
              <a:spAutoFit/>
            </a:bodyPr>
            <a:lstStyle/>
            <a:p>
              <a:pPr algn="ctr" marL="0" indent="0" lvl="0">
                <a:lnSpc>
                  <a:spcPts val="4315"/>
                </a:lnSpc>
              </a:pPr>
              <a:r>
                <a:rPr lang="en-US" sz="2538">
                  <a:solidFill>
                    <a:srgbClr val="253140"/>
                  </a:solidFill>
                  <a:latin typeface="Nunito"/>
                </a:rPr>
                <a:t>Fiziksel ya da sanal bir klavye veya yönetim ara yüzü bulunan</a:t>
              </a:r>
            </a:p>
          </p:txBody>
        </p:sp>
        <p:sp>
          <p:nvSpPr>
            <p:cNvPr name="Freeform 17" id="17"/>
            <p:cNvSpPr/>
            <p:nvPr/>
          </p:nvSpPr>
          <p:spPr>
            <a:xfrm flipH="false" flipV="false" rot="5400000">
              <a:off x="2093427" y="4693254"/>
              <a:ext cx="623013" cy="1832390"/>
            </a:xfrm>
            <a:custGeom>
              <a:avLst/>
              <a:gdLst/>
              <a:ahLst/>
              <a:cxnLst/>
              <a:rect r="r" b="b" t="t" l="l"/>
              <a:pathLst>
                <a:path h="1832390" w="623013">
                  <a:moveTo>
                    <a:pt x="0" y="0"/>
                  </a:moveTo>
                  <a:lnTo>
                    <a:pt x="623013" y="0"/>
                  </a:lnTo>
                  <a:lnTo>
                    <a:pt x="623013" y="1832390"/>
                  </a:lnTo>
                  <a:lnTo>
                    <a:pt x="0" y="18323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18" id="18"/>
          <p:cNvGrpSpPr/>
          <p:nvPr/>
        </p:nvGrpSpPr>
        <p:grpSpPr>
          <a:xfrm rot="0">
            <a:off x="3765762" y="4140730"/>
            <a:ext cx="3508566" cy="4369469"/>
            <a:chOff x="0" y="0"/>
            <a:chExt cx="4678088" cy="5825959"/>
          </a:xfrm>
        </p:grpSpPr>
        <p:sp>
          <p:nvSpPr>
            <p:cNvPr name="AutoShape 19" id="19"/>
            <p:cNvSpPr/>
            <p:nvPr/>
          </p:nvSpPr>
          <p:spPr>
            <a:xfrm rot="0">
              <a:off x="713376" y="176838"/>
              <a:ext cx="3840519" cy="5248871"/>
            </a:xfrm>
            <a:prstGeom prst="rect">
              <a:avLst/>
            </a:prstGeom>
            <a:solidFill>
              <a:srgbClr val="DB9463"/>
            </a:solidFill>
          </p:spPr>
        </p:sp>
        <p:sp>
          <p:nvSpPr>
            <p:cNvPr name="AutoShape 20" id="20"/>
            <p:cNvSpPr/>
            <p:nvPr/>
          </p:nvSpPr>
          <p:spPr>
            <a:xfrm rot="0">
              <a:off x="0" y="334696"/>
              <a:ext cx="4270703" cy="5248871"/>
            </a:xfrm>
            <a:prstGeom prst="rect">
              <a:avLst/>
            </a:prstGeom>
            <a:solidFill>
              <a:srgbClr val="FFFBEC"/>
            </a:solidFill>
          </p:spPr>
        </p:sp>
        <p:sp>
          <p:nvSpPr>
            <p:cNvPr name="Freeform 21" id="21"/>
            <p:cNvSpPr/>
            <p:nvPr/>
          </p:nvSpPr>
          <p:spPr>
            <a:xfrm flipH="false" flipV="false" rot="4067540">
              <a:off x="3395191" y="99503"/>
              <a:ext cx="742841" cy="785698"/>
            </a:xfrm>
            <a:custGeom>
              <a:avLst/>
              <a:gdLst/>
              <a:ahLst/>
              <a:cxnLst/>
              <a:rect r="r" b="b" t="t" l="l"/>
              <a:pathLst>
                <a:path h="785698" w="742841">
                  <a:moveTo>
                    <a:pt x="0" y="0"/>
                  </a:moveTo>
                  <a:lnTo>
                    <a:pt x="742842" y="0"/>
                  </a:lnTo>
                  <a:lnTo>
                    <a:pt x="742842" y="785698"/>
                  </a:lnTo>
                  <a:lnTo>
                    <a:pt x="0" y="785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04091" y="1529438"/>
              <a:ext cx="3262521" cy="2066170"/>
            </a:xfrm>
            <a:prstGeom prst="rect">
              <a:avLst/>
            </a:prstGeom>
          </p:spPr>
          <p:txBody>
            <a:bodyPr anchor="t" rtlCol="false" tIns="0" lIns="0" bIns="0" rIns="0">
              <a:spAutoFit/>
            </a:bodyPr>
            <a:lstStyle/>
            <a:p>
              <a:pPr algn="ctr" marL="0" indent="0" lvl="0">
                <a:lnSpc>
                  <a:spcPts val="4239"/>
                </a:lnSpc>
              </a:pPr>
              <a:r>
                <a:rPr lang="en-US" sz="2493">
                  <a:solidFill>
                    <a:srgbClr val="253140"/>
                  </a:solidFill>
                  <a:latin typeface="Nunito"/>
                </a:rPr>
                <a:t>Tek elle ya da iki el yardımı ile kullanılabilen </a:t>
              </a:r>
            </a:p>
          </p:txBody>
        </p:sp>
        <p:sp>
          <p:nvSpPr>
            <p:cNvPr name="Freeform 23" id="23"/>
            <p:cNvSpPr/>
            <p:nvPr/>
          </p:nvSpPr>
          <p:spPr>
            <a:xfrm flipH="false" flipV="false" rot="0">
              <a:off x="3523913" y="4671784"/>
              <a:ext cx="1154175" cy="1154175"/>
            </a:xfrm>
            <a:custGeom>
              <a:avLst/>
              <a:gdLst/>
              <a:ahLst/>
              <a:cxnLst/>
              <a:rect r="r" b="b" t="t" l="l"/>
              <a:pathLst>
                <a:path h="1154175" w="1154175">
                  <a:moveTo>
                    <a:pt x="0" y="0"/>
                  </a:moveTo>
                  <a:lnTo>
                    <a:pt x="1154175" y="0"/>
                  </a:lnTo>
                  <a:lnTo>
                    <a:pt x="1154175" y="1154175"/>
                  </a:lnTo>
                  <a:lnTo>
                    <a:pt x="0" y="1154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24" id="24"/>
          <p:cNvGrpSpPr/>
          <p:nvPr/>
        </p:nvGrpSpPr>
        <p:grpSpPr>
          <a:xfrm rot="0">
            <a:off x="11118525" y="4243593"/>
            <a:ext cx="3635249" cy="4456089"/>
            <a:chOff x="0" y="0"/>
            <a:chExt cx="4846999" cy="5941452"/>
          </a:xfrm>
        </p:grpSpPr>
        <p:sp>
          <p:nvSpPr>
            <p:cNvPr name="AutoShape 25" id="25"/>
            <p:cNvSpPr/>
            <p:nvPr/>
          </p:nvSpPr>
          <p:spPr>
            <a:xfrm rot="0">
              <a:off x="712259" y="176561"/>
              <a:ext cx="3834503" cy="5240649"/>
            </a:xfrm>
            <a:prstGeom prst="rect">
              <a:avLst/>
            </a:prstGeom>
            <a:solidFill>
              <a:srgbClr val="DB9463"/>
            </a:solidFill>
          </p:spPr>
        </p:sp>
        <p:sp>
          <p:nvSpPr>
            <p:cNvPr name="AutoShape 26" id="26"/>
            <p:cNvSpPr/>
            <p:nvPr/>
          </p:nvSpPr>
          <p:spPr>
            <a:xfrm rot="0">
              <a:off x="0" y="334171"/>
              <a:ext cx="4264013" cy="5240649"/>
            </a:xfrm>
            <a:prstGeom prst="rect">
              <a:avLst/>
            </a:prstGeom>
            <a:solidFill>
              <a:srgbClr val="FFFBEC"/>
            </a:solidFill>
          </p:spPr>
        </p:sp>
        <p:sp>
          <p:nvSpPr>
            <p:cNvPr name="Freeform 27" id="27"/>
            <p:cNvSpPr/>
            <p:nvPr/>
          </p:nvSpPr>
          <p:spPr>
            <a:xfrm flipH="false" flipV="false" rot="6498755">
              <a:off x="3587206" y="4786268"/>
              <a:ext cx="1353615" cy="780174"/>
            </a:xfrm>
            <a:custGeom>
              <a:avLst/>
              <a:gdLst/>
              <a:ahLst/>
              <a:cxnLst/>
              <a:rect r="r" b="b" t="t" l="l"/>
              <a:pathLst>
                <a:path h="780174" w="1353615">
                  <a:moveTo>
                    <a:pt x="0" y="0"/>
                  </a:moveTo>
                  <a:lnTo>
                    <a:pt x="1353615" y="0"/>
                  </a:lnTo>
                  <a:lnTo>
                    <a:pt x="1353615" y="780174"/>
                  </a:lnTo>
                  <a:lnTo>
                    <a:pt x="0" y="7801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8" id="28"/>
            <p:cNvSpPr/>
            <p:nvPr/>
          </p:nvSpPr>
          <p:spPr>
            <a:xfrm flipH="false" flipV="false" rot="4067540">
              <a:off x="3389873" y="99347"/>
              <a:ext cx="741678" cy="784467"/>
            </a:xfrm>
            <a:custGeom>
              <a:avLst/>
              <a:gdLst/>
              <a:ahLst/>
              <a:cxnLst/>
              <a:rect r="r" b="b" t="t" l="l"/>
              <a:pathLst>
                <a:path h="784467" w="741678">
                  <a:moveTo>
                    <a:pt x="0" y="0"/>
                  </a:moveTo>
                  <a:lnTo>
                    <a:pt x="741678" y="0"/>
                  </a:lnTo>
                  <a:lnTo>
                    <a:pt x="741678" y="784467"/>
                  </a:lnTo>
                  <a:lnTo>
                    <a:pt x="0" y="784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381420" y="1145010"/>
              <a:ext cx="3501174" cy="3748915"/>
            </a:xfrm>
            <a:prstGeom prst="rect">
              <a:avLst/>
            </a:prstGeom>
          </p:spPr>
          <p:txBody>
            <a:bodyPr anchor="t" rtlCol="false" tIns="0" lIns="0" bIns="0" rIns="0">
              <a:spAutoFit/>
            </a:bodyPr>
            <a:lstStyle/>
            <a:p>
              <a:pPr algn="ctr" marL="0" indent="0" lvl="0">
                <a:lnSpc>
                  <a:spcPts val="4549"/>
                </a:lnSpc>
              </a:pPr>
              <a:r>
                <a:rPr lang="en-US" sz="2676">
                  <a:solidFill>
                    <a:srgbClr val="253140"/>
                  </a:solidFill>
                  <a:latin typeface="Nunito"/>
                </a:rPr>
                <a:t>Sadece görüntü veren ya da aynı zamanda dokunmatik de olan bir ekran </a:t>
              </a:r>
            </a:p>
          </p:txBody>
        </p:sp>
      </p:grpSp>
      <p:grpSp>
        <p:nvGrpSpPr>
          <p:cNvPr name="Group 30" id="30"/>
          <p:cNvGrpSpPr/>
          <p:nvPr/>
        </p:nvGrpSpPr>
        <p:grpSpPr>
          <a:xfrm rot="0">
            <a:off x="14361406" y="3996680"/>
            <a:ext cx="3802770" cy="4441572"/>
            <a:chOff x="0" y="0"/>
            <a:chExt cx="5070360" cy="5922096"/>
          </a:xfrm>
        </p:grpSpPr>
        <p:sp>
          <p:nvSpPr>
            <p:cNvPr name="AutoShape 31" id="31"/>
            <p:cNvSpPr/>
            <p:nvPr/>
          </p:nvSpPr>
          <p:spPr>
            <a:xfrm rot="0">
              <a:off x="1168303" y="428733"/>
              <a:ext cx="3902058" cy="5332977"/>
            </a:xfrm>
            <a:prstGeom prst="rect">
              <a:avLst/>
            </a:prstGeom>
            <a:solidFill>
              <a:srgbClr val="DB9463"/>
            </a:solidFill>
          </p:spPr>
        </p:sp>
        <p:sp>
          <p:nvSpPr>
            <p:cNvPr name="AutoShape 32" id="32"/>
            <p:cNvSpPr/>
            <p:nvPr/>
          </p:nvSpPr>
          <p:spPr>
            <a:xfrm rot="0">
              <a:off x="443496" y="589120"/>
              <a:ext cx="4339135" cy="5332977"/>
            </a:xfrm>
            <a:prstGeom prst="rect">
              <a:avLst/>
            </a:prstGeom>
            <a:solidFill>
              <a:srgbClr val="FFFBEC"/>
            </a:solidFill>
          </p:spPr>
        </p:sp>
        <p:sp>
          <p:nvSpPr>
            <p:cNvPr name="Freeform 33" id="33"/>
            <p:cNvSpPr/>
            <p:nvPr/>
          </p:nvSpPr>
          <p:spPr>
            <a:xfrm flipH="false" flipV="false" rot="0">
              <a:off x="0" y="0"/>
              <a:ext cx="1124126" cy="1549547"/>
            </a:xfrm>
            <a:custGeom>
              <a:avLst/>
              <a:gdLst/>
              <a:ahLst/>
              <a:cxnLst/>
              <a:rect r="r" b="b" t="t" l="l"/>
              <a:pathLst>
                <a:path h="1549547" w="1124126">
                  <a:moveTo>
                    <a:pt x="0" y="0"/>
                  </a:moveTo>
                  <a:lnTo>
                    <a:pt x="1124126" y="0"/>
                  </a:lnTo>
                  <a:lnTo>
                    <a:pt x="1124126" y="1549547"/>
                  </a:lnTo>
                  <a:lnTo>
                    <a:pt x="0" y="154954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4" id="34"/>
            <p:cNvSpPr/>
            <p:nvPr/>
          </p:nvSpPr>
          <p:spPr>
            <a:xfrm flipH="false" flipV="false" rot="4067540">
              <a:off x="3893090" y="350158"/>
              <a:ext cx="754744" cy="798287"/>
            </a:xfrm>
            <a:custGeom>
              <a:avLst/>
              <a:gdLst/>
              <a:ahLst/>
              <a:cxnLst/>
              <a:rect r="r" b="b" t="t" l="l"/>
              <a:pathLst>
                <a:path h="798287" w="754744">
                  <a:moveTo>
                    <a:pt x="0" y="0"/>
                  </a:moveTo>
                  <a:lnTo>
                    <a:pt x="754744" y="0"/>
                  </a:lnTo>
                  <a:lnTo>
                    <a:pt x="754744" y="798288"/>
                  </a:lnTo>
                  <a:lnTo>
                    <a:pt x="0" y="798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637565" y="1371682"/>
              <a:ext cx="3950995" cy="3696110"/>
            </a:xfrm>
            <a:prstGeom prst="rect">
              <a:avLst/>
            </a:prstGeom>
          </p:spPr>
          <p:txBody>
            <a:bodyPr anchor="t" rtlCol="false" tIns="0" lIns="0" bIns="0" rIns="0">
              <a:spAutoFit/>
            </a:bodyPr>
            <a:lstStyle/>
            <a:p>
              <a:pPr algn="ctr" marL="0" indent="0" lvl="0">
                <a:lnSpc>
                  <a:spcPts val="3716"/>
                </a:lnSpc>
              </a:pPr>
              <a:r>
                <a:rPr lang="en-US" sz="2186">
                  <a:solidFill>
                    <a:srgbClr val="253140"/>
                  </a:solidFill>
                  <a:latin typeface="Nunito"/>
                </a:rPr>
                <a:t>Wi-Fi, Bluetooth, NFC ya da USB gibi bağlantı özelliklerinden bir veya birkaçını barındıran cihazlara mobil cihazlar adı verilmektedir. </a:t>
              </a:r>
            </a:p>
          </p:txBody>
        </p:sp>
      </p:grpSp>
      <p:sp>
        <p:nvSpPr>
          <p:cNvPr name="Freeform 36" id="36"/>
          <p:cNvSpPr/>
          <p:nvPr/>
        </p:nvSpPr>
        <p:spPr>
          <a:xfrm flipH="false" flipV="false" rot="0">
            <a:off x="17097519" y="7680117"/>
            <a:ext cx="1066656" cy="1660165"/>
          </a:xfrm>
          <a:custGeom>
            <a:avLst/>
            <a:gdLst/>
            <a:ahLst/>
            <a:cxnLst/>
            <a:rect r="r" b="b" t="t" l="l"/>
            <a:pathLst>
              <a:path h="1660165" w="1066656">
                <a:moveTo>
                  <a:pt x="0" y="0"/>
                </a:moveTo>
                <a:lnTo>
                  <a:pt x="1066657" y="0"/>
                </a:lnTo>
                <a:lnTo>
                  <a:pt x="1066657" y="1660165"/>
                </a:lnTo>
                <a:lnTo>
                  <a:pt x="0" y="1660165"/>
                </a:lnTo>
                <a:lnTo>
                  <a:pt x="0" y="0"/>
                </a:lnTo>
                <a:close/>
              </a:path>
            </a:pathLst>
          </a:custGeom>
          <a:blipFill>
            <a:blip r:embed="rId22"/>
            <a:stretch>
              <a:fillRect l="0" t="0" r="0" b="0"/>
            </a:stretch>
          </a:blipFill>
        </p:spPr>
      </p:sp>
      <p:sp>
        <p:nvSpPr>
          <p:cNvPr name="TextBox 37" id="37"/>
          <p:cNvSpPr txBox="true"/>
          <p:nvPr/>
        </p:nvSpPr>
        <p:spPr>
          <a:xfrm rot="0">
            <a:off x="640625" y="722164"/>
            <a:ext cx="13478697" cy="2914650"/>
          </a:xfrm>
          <a:prstGeom prst="rect">
            <a:avLst/>
          </a:prstGeom>
        </p:spPr>
        <p:txBody>
          <a:bodyPr anchor="t" rtlCol="false" tIns="0" lIns="0" bIns="0" rIns="0">
            <a:spAutoFit/>
          </a:bodyPr>
          <a:lstStyle/>
          <a:p>
            <a:pPr algn="l">
              <a:lnSpc>
                <a:spcPts val="7680"/>
              </a:lnSpc>
            </a:pPr>
            <a:r>
              <a:rPr lang="en-US" sz="6400" spc="96">
                <a:solidFill>
                  <a:srgbClr val="333034"/>
                </a:solidFill>
                <a:latin typeface="More Sugar"/>
              </a:rPr>
              <a:t>Bir cihazın mobil cihaz olarak isimlendirmesi için hangi özelliklere sahip olması gerekmektedir?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7986" y="-747790"/>
            <a:ext cx="20957720" cy="11782581"/>
          </a:xfrm>
          <a:custGeom>
            <a:avLst/>
            <a:gdLst/>
            <a:ahLst/>
            <a:cxnLst/>
            <a:rect r="r" b="b" t="t" l="l"/>
            <a:pathLst>
              <a:path h="11782581" w="20957720">
                <a:moveTo>
                  <a:pt x="0" y="0"/>
                </a:moveTo>
                <a:lnTo>
                  <a:pt x="20957721" y="0"/>
                </a:lnTo>
                <a:lnTo>
                  <a:pt x="20957721" y="11782580"/>
                </a:lnTo>
                <a:lnTo>
                  <a:pt x="0" y="117825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29300" y="4296411"/>
            <a:ext cx="10719813" cy="5535717"/>
            <a:chOff x="0" y="0"/>
            <a:chExt cx="9750875" cy="5035357"/>
          </a:xfrm>
        </p:grpSpPr>
        <p:sp>
          <p:nvSpPr>
            <p:cNvPr name="Freeform 4" id="4"/>
            <p:cNvSpPr/>
            <p:nvPr/>
          </p:nvSpPr>
          <p:spPr>
            <a:xfrm flipH="false" flipV="false" rot="0">
              <a:off x="-1" y="0"/>
              <a:ext cx="9758534" cy="5035357"/>
            </a:xfrm>
            <a:custGeom>
              <a:avLst/>
              <a:gdLst/>
              <a:ahLst/>
              <a:cxnLst/>
              <a:rect r="r" b="b" t="t" l="l"/>
              <a:pathLst>
                <a:path h="5035357" w="9758534">
                  <a:moveTo>
                    <a:pt x="9252095" y="5018438"/>
                  </a:moveTo>
                  <a:cubicBezTo>
                    <a:pt x="9252095" y="5018438"/>
                    <a:pt x="9015099" y="5008468"/>
                    <a:pt x="8652960" y="5021912"/>
                  </a:cubicBezTo>
                  <a:cubicBezTo>
                    <a:pt x="8290822" y="5035357"/>
                    <a:pt x="490924" y="5035357"/>
                    <a:pt x="490924" y="5035357"/>
                  </a:cubicBezTo>
                  <a:cubicBezTo>
                    <a:pt x="245502" y="5035357"/>
                    <a:pt x="32509" y="4938089"/>
                    <a:pt x="31032" y="4777975"/>
                  </a:cubicBezTo>
                  <a:cubicBezTo>
                    <a:pt x="31032" y="4777975"/>
                    <a:pt x="0" y="3131705"/>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9205547" y="0"/>
                    <a:pt x="9205547" y="0"/>
                  </a:cubicBezTo>
                  <a:cubicBezTo>
                    <a:pt x="9517447" y="0"/>
                    <a:pt x="9750876" y="101069"/>
                    <a:pt x="9743018" y="303616"/>
                  </a:cubicBezTo>
                  <a:cubicBezTo>
                    <a:pt x="9743018" y="303616"/>
                    <a:pt x="9741023" y="2907105"/>
                    <a:pt x="9749779" y="4078387"/>
                  </a:cubicBezTo>
                  <a:cubicBezTo>
                    <a:pt x="9758534" y="4371689"/>
                    <a:pt x="9711986" y="4704761"/>
                    <a:pt x="9711986" y="4704761"/>
                  </a:cubicBezTo>
                  <a:cubicBezTo>
                    <a:pt x="9709021" y="4884786"/>
                    <a:pt x="9497517" y="5018438"/>
                    <a:pt x="9252095" y="5018438"/>
                  </a:cubicBezTo>
                  <a:close/>
                </a:path>
              </a:pathLst>
            </a:custGeom>
            <a:solidFill>
              <a:srgbClr val="FFFBEC"/>
            </a:solidFill>
          </p:spPr>
        </p:sp>
      </p:grpSp>
      <p:grpSp>
        <p:nvGrpSpPr>
          <p:cNvPr name="Group 5" id="5"/>
          <p:cNvGrpSpPr/>
          <p:nvPr/>
        </p:nvGrpSpPr>
        <p:grpSpPr>
          <a:xfrm rot="0">
            <a:off x="5663947" y="510188"/>
            <a:ext cx="6960106" cy="3148560"/>
            <a:chOff x="0" y="0"/>
            <a:chExt cx="9280142" cy="4198080"/>
          </a:xfrm>
        </p:grpSpPr>
        <p:grpSp>
          <p:nvGrpSpPr>
            <p:cNvPr name="Group 6" id="6"/>
            <p:cNvGrpSpPr/>
            <p:nvPr/>
          </p:nvGrpSpPr>
          <p:grpSpPr>
            <a:xfrm rot="0">
              <a:off x="0" y="0"/>
              <a:ext cx="7759561" cy="3690868"/>
              <a:chOff x="0" y="0"/>
              <a:chExt cx="5490351" cy="2611509"/>
            </a:xfrm>
          </p:grpSpPr>
          <p:sp>
            <p:nvSpPr>
              <p:cNvPr name="Freeform 7" id="7"/>
              <p:cNvSpPr/>
              <p:nvPr/>
            </p:nvSpPr>
            <p:spPr>
              <a:xfrm flipH="false" flipV="false" rot="0">
                <a:off x="0" y="0"/>
                <a:ext cx="5490351" cy="2611509"/>
              </a:xfrm>
              <a:custGeom>
                <a:avLst/>
                <a:gdLst/>
                <a:ahLst/>
                <a:cxnLst/>
                <a:rect r="r" b="b" t="t" l="l"/>
                <a:pathLst>
                  <a:path h="2611509" w="5490351">
                    <a:moveTo>
                      <a:pt x="5365891" y="2611509"/>
                    </a:moveTo>
                    <a:lnTo>
                      <a:pt x="124460" y="2611509"/>
                    </a:lnTo>
                    <a:cubicBezTo>
                      <a:pt x="55880" y="2611509"/>
                      <a:pt x="0" y="2555629"/>
                      <a:pt x="0" y="2487049"/>
                    </a:cubicBezTo>
                    <a:lnTo>
                      <a:pt x="0" y="124460"/>
                    </a:lnTo>
                    <a:cubicBezTo>
                      <a:pt x="0" y="55880"/>
                      <a:pt x="55880" y="0"/>
                      <a:pt x="124460" y="0"/>
                    </a:cubicBezTo>
                    <a:lnTo>
                      <a:pt x="5365891" y="0"/>
                    </a:lnTo>
                    <a:cubicBezTo>
                      <a:pt x="5434471" y="0"/>
                      <a:pt x="5490351" y="55880"/>
                      <a:pt x="5490351" y="124460"/>
                    </a:cubicBezTo>
                    <a:lnTo>
                      <a:pt x="5490351" y="2487049"/>
                    </a:lnTo>
                    <a:cubicBezTo>
                      <a:pt x="5490351" y="2555629"/>
                      <a:pt x="5434471" y="2611509"/>
                      <a:pt x="5365891" y="2611509"/>
                    </a:cubicBezTo>
                    <a:close/>
                  </a:path>
                </a:pathLst>
              </a:custGeom>
              <a:solidFill>
                <a:srgbClr val="51604D"/>
              </a:solidFill>
            </p:spPr>
          </p:sp>
        </p:grpSp>
        <p:sp>
          <p:nvSpPr>
            <p:cNvPr name="TextBox 8" id="8"/>
            <p:cNvSpPr txBox="true"/>
            <p:nvPr/>
          </p:nvSpPr>
          <p:spPr>
            <a:xfrm rot="0">
              <a:off x="317739" y="835170"/>
              <a:ext cx="7124083" cy="2590800"/>
            </a:xfrm>
            <a:prstGeom prst="rect">
              <a:avLst/>
            </a:prstGeom>
          </p:spPr>
          <p:txBody>
            <a:bodyPr anchor="t" rtlCol="false" tIns="0" lIns="0" bIns="0" rIns="0">
              <a:spAutoFit/>
            </a:bodyPr>
            <a:lstStyle/>
            <a:p>
              <a:pPr algn="ctr">
                <a:lnSpc>
                  <a:spcPts val="7675"/>
                </a:lnSpc>
              </a:pPr>
              <a:r>
                <a:rPr lang="en-US" sz="6396" spc="95">
                  <a:solidFill>
                    <a:srgbClr val="FFFBEC"/>
                  </a:solidFill>
                  <a:latin typeface="More Sugar"/>
                </a:rPr>
                <a:t> Mobil işletim sistemi nedir?</a:t>
              </a:r>
            </a:p>
          </p:txBody>
        </p:sp>
        <p:sp>
          <p:nvSpPr>
            <p:cNvPr name="Freeform 9" id="9"/>
            <p:cNvSpPr/>
            <p:nvPr/>
          </p:nvSpPr>
          <p:spPr>
            <a:xfrm flipH="false" flipV="false" rot="0">
              <a:off x="4698482" y="0"/>
              <a:ext cx="3570478" cy="850423"/>
            </a:xfrm>
            <a:custGeom>
              <a:avLst/>
              <a:gdLst/>
              <a:ahLst/>
              <a:cxnLst/>
              <a:rect r="r" b="b" t="t" l="l"/>
              <a:pathLst>
                <a:path h="850423" w="3570478">
                  <a:moveTo>
                    <a:pt x="0" y="0"/>
                  </a:moveTo>
                  <a:lnTo>
                    <a:pt x="3570477" y="0"/>
                  </a:lnTo>
                  <a:lnTo>
                    <a:pt x="3570477" y="850423"/>
                  </a:lnTo>
                  <a:lnTo>
                    <a:pt x="0" y="850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603502" y="2727424"/>
              <a:ext cx="3676640" cy="1470656"/>
            </a:xfrm>
            <a:custGeom>
              <a:avLst/>
              <a:gdLst/>
              <a:ahLst/>
              <a:cxnLst/>
              <a:rect r="r" b="b" t="t" l="l"/>
              <a:pathLst>
                <a:path h="1470656" w="3676640">
                  <a:moveTo>
                    <a:pt x="0" y="0"/>
                  </a:moveTo>
                  <a:lnTo>
                    <a:pt x="3676640" y="0"/>
                  </a:lnTo>
                  <a:lnTo>
                    <a:pt x="3676640" y="1470656"/>
                  </a:lnTo>
                  <a:lnTo>
                    <a:pt x="0" y="1470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1" id="11"/>
          <p:cNvSpPr/>
          <p:nvPr/>
        </p:nvSpPr>
        <p:spPr>
          <a:xfrm flipH="false" flipV="false" rot="6084239">
            <a:off x="16087581" y="5848066"/>
            <a:ext cx="1772582" cy="580118"/>
          </a:xfrm>
          <a:custGeom>
            <a:avLst/>
            <a:gdLst/>
            <a:ahLst/>
            <a:cxnLst/>
            <a:rect r="r" b="b" t="t" l="l"/>
            <a:pathLst>
              <a:path h="580118" w="1772582">
                <a:moveTo>
                  <a:pt x="0" y="0"/>
                </a:moveTo>
                <a:lnTo>
                  <a:pt x="1772582" y="0"/>
                </a:lnTo>
                <a:lnTo>
                  <a:pt x="1772582" y="580117"/>
                </a:lnTo>
                <a:lnTo>
                  <a:pt x="0" y="5801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910671" y="3658748"/>
            <a:ext cx="2628244" cy="496977"/>
          </a:xfrm>
          <a:custGeom>
            <a:avLst/>
            <a:gdLst/>
            <a:ahLst/>
            <a:cxnLst/>
            <a:rect r="r" b="b" t="t" l="l"/>
            <a:pathLst>
              <a:path h="496977" w="2628244">
                <a:moveTo>
                  <a:pt x="0" y="0"/>
                </a:moveTo>
                <a:lnTo>
                  <a:pt x="2628244" y="0"/>
                </a:lnTo>
                <a:lnTo>
                  <a:pt x="2628244" y="496977"/>
                </a:lnTo>
                <a:lnTo>
                  <a:pt x="0" y="4969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29524" y="1028700"/>
            <a:ext cx="3114864" cy="1896174"/>
          </a:xfrm>
          <a:custGeom>
            <a:avLst/>
            <a:gdLst/>
            <a:ahLst/>
            <a:cxnLst/>
            <a:rect r="r" b="b" t="t" l="l"/>
            <a:pathLst>
              <a:path h="1896174" w="3114864">
                <a:moveTo>
                  <a:pt x="0" y="0"/>
                </a:moveTo>
                <a:lnTo>
                  <a:pt x="3114865" y="0"/>
                </a:lnTo>
                <a:lnTo>
                  <a:pt x="3114865" y="1896174"/>
                </a:lnTo>
                <a:lnTo>
                  <a:pt x="0" y="1896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4183778" y="538594"/>
            <a:ext cx="2790094" cy="2876386"/>
          </a:xfrm>
          <a:custGeom>
            <a:avLst/>
            <a:gdLst/>
            <a:ahLst/>
            <a:cxnLst/>
            <a:rect r="r" b="b" t="t" l="l"/>
            <a:pathLst>
              <a:path h="2876386" w="2790094">
                <a:moveTo>
                  <a:pt x="0" y="0"/>
                </a:moveTo>
                <a:lnTo>
                  <a:pt x="2790094" y="0"/>
                </a:lnTo>
                <a:lnTo>
                  <a:pt x="2790094" y="2876386"/>
                </a:lnTo>
                <a:lnTo>
                  <a:pt x="0" y="28763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4664717" y="6645146"/>
            <a:ext cx="2594583" cy="2990873"/>
          </a:xfrm>
          <a:custGeom>
            <a:avLst/>
            <a:gdLst/>
            <a:ahLst/>
            <a:cxnLst/>
            <a:rect r="r" b="b" t="t" l="l"/>
            <a:pathLst>
              <a:path h="2990873" w="2594583">
                <a:moveTo>
                  <a:pt x="0" y="0"/>
                </a:moveTo>
                <a:lnTo>
                  <a:pt x="2594583" y="0"/>
                </a:lnTo>
                <a:lnTo>
                  <a:pt x="2594583" y="2990873"/>
                </a:lnTo>
                <a:lnTo>
                  <a:pt x="0" y="2990873"/>
                </a:lnTo>
                <a:lnTo>
                  <a:pt x="0" y="0"/>
                </a:lnTo>
                <a:close/>
              </a:path>
            </a:pathLst>
          </a:custGeom>
          <a:blipFill>
            <a:blip r:embed="rId16"/>
            <a:stretch>
              <a:fillRect l="0" t="0" r="0" b="0"/>
            </a:stretch>
          </a:blipFill>
        </p:spPr>
      </p:sp>
      <p:sp>
        <p:nvSpPr>
          <p:cNvPr name="TextBox 16" id="16"/>
          <p:cNvSpPr txBox="true"/>
          <p:nvPr/>
        </p:nvSpPr>
        <p:spPr>
          <a:xfrm rot="0">
            <a:off x="4287866" y="4416320"/>
            <a:ext cx="8402680" cy="5219700"/>
          </a:xfrm>
          <a:prstGeom prst="rect">
            <a:avLst/>
          </a:prstGeom>
        </p:spPr>
        <p:txBody>
          <a:bodyPr anchor="t" rtlCol="false" tIns="0" lIns="0" bIns="0" rIns="0">
            <a:spAutoFit/>
          </a:bodyPr>
          <a:lstStyle/>
          <a:p>
            <a:pPr algn="ctr" marL="0" indent="0" lvl="0">
              <a:lnSpc>
                <a:spcPts val="3750"/>
              </a:lnSpc>
            </a:pPr>
            <a:r>
              <a:rPr lang="en-US" sz="2500">
                <a:solidFill>
                  <a:srgbClr val="253140"/>
                </a:solidFill>
                <a:latin typeface="Nunito"/>
              </a:rPr>
              <a:t>Mobil cihazların kullanıcılar tarafından kullanılabilmesini sağlayan, cihazın donanımı ile kullanıcının iletişim kurmasını sağlayan yazılımlara mobil işletim sistemleri denilmektedir. Mobil işletim sistemleri, cihazın donanım özelliklerine göre düzenlenmiş ve cihazın bütün yeteneklerinin kullanıcılar tarafından sorunsuz kullanılmasını amaçlamaktadırlar. Mobil işletim sistemlerinin daha verimli ve kolay kullanılması için mobil uygulama adındaki yazılımlar bulunmaktadır. Mobil uygulamalar, kullanıcıdan aldığı komutları işletim sistemine aktararak mobil cihazın en verimli şekilde kullanılmasını sağlamaktadır.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9536" y="-349236"/>
            <a:ext cx="20957720" cy="11782581"/>
          </a:xfrm>
          <a:custGeom>
            <a:avLst/>
            <a:gdLst/>
            <a:ahLst/>
            <a:cxnLst/>
            <a:rect r="r" b="b" t="t" l="l"/>
            <a:pathLst>
              <a:path h="11782581" w="20957720">
                <a:moveTo>
                  <a:pt x="0" y="0"/>
                </a:moveTo>
                <a:lnTo>
                  <a:pt x="20957721" y="0"/>
                </a:lnTo>
                <a:lnTo>
                  <a:pt x="20957721" y="11782581"/>
                </a:lnTo>
                <a:lnTo>
                  <a:pt x="0" y="11782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9155" y="4741004"/>
            <a:ext cx="7800170" cy="4517296"/>
            <a:chOff x="0" y="0"/>
            <a:chExt cx="10400226" cy="6023062"/>
          </a:xfrm>
        </p:grpSpPr>
        <p:sp>
          <p:nvSpPr>
            <p:cNvPr name="AutoShape 4" id="4"/>
            <p:cNvSpPr/>
            <p:nvPr/>
          </p:nvSpPr>
          <p:spPr>
            <a:xfrm rot="0">
              <a:off x="0" y="0"/>
              <a:ext cx="8260593" cy="5248570"/>
            </a:xfrm>
            <a:prstGeom prst="rect">
              <a:avLst/>
            </a:prstGeom>
            <a:solidFill>
              <a:srgbClr val="51604D"/>
            </a:solidFill>
          </p:spPr>
        </p:sp>
        <p:sp>
          <p:nvSpPr>
            <p:cNvPr name="AutoShape 5" id="5"/>
            <p:cNvSpPr/>
            <p:nvPr/>
          </p:nvSpPr>
          <p:spPr>
            <a:xfrm rot="0">
              <a:off x="532114" y="364322"/>
              <a:ext cx="9868113" cy="5658740"/>
            </a:xfrm>
            <a:prstGeom prst="rect">
              <a:avLst/>
            </a:prstGeom>
            <a:solidFill>
              <a:srgbClr val="FFFBEC"/>
            </a:solidFill>
          </p:spPr>
        </p:sp>
        <p:sp>
          <p:nvSpPr>
            <p:cNvPr name="TextBox 6" id="6"/>
            <p:cNvSpPr txBox="true"/>
            <p:nvPr/>
          </p:nvSpPr>
          <p:spPr>
            <a:xfrm rot="0">
              <a:off x="708821" y="1345247"/>
              <a:ext cx="9514697" cy="3483921"/>
            </a:xfrm>
            <a:prstGeom prst="rect">
              <a:avLst/>
            </a:prstGeom>
          </p:spPr>
          <p:txBody>
            <a:bodyPr anchor="t" rtlCol="false" tIns="0" lIns="0" bIns="0" rIns="0">
              <a:spAutoFit/>
            </a:bodyPr>
            <a:lstStyle/>
            <a:p>
              <a:pPr algn="ctr" marL="0" indent="0" lvl="0">
                <a:lnSpc>
                  <a:spcPts val="3551"/>
                </a:lnSpc>
              </a:pPr>
              <a:r>
                <a:rPr lang="en-US" sz="2088">
                  <a:solidFill>
                    <a:srgbClr val="253140"/>
                  </a:solidFill>
                  <a:latin typeface="Nunito"/>
                </a:rPr>
                <a:t>Mobil işletim sistemlerine örnekler vermek istersek, iOS, iPadOS, Android, WearOS, Tizen, Bada, Windows Phone, Symbian gibi örnekler verebiliriz. Bu örneklerin bazıları halen kullanılsa da bazılarının kullanımı ve geliştirilmesi sonlandırılmıştır. Örneğin Bada ve Symbian artık geliştirilmemektedir.</a:t>
              </a:r>
            </a:p>
          </p:txBody>
        </p:sp>
      </p:grpSp>
      <p:grpSp>
        <p:nvGrpSpPr>
          <p:cNvPr name="Group 7" id="7"/>
          <p:cNvGrpSpPr/>
          <p:nvPr/>
        </p:nvGrpSpPr>
        <p:grpSpPr>
          <a:xfrm rot="0">
            <a:off x="2839838" y="759830"/>
            <a:ext cx="11858973" cy="3435468"/>
            <a:chOff x="0" y="0"/>
            <a:chExt cx="15811964" cy="4580624"/>
          </a:xfrm>
        </p:grpSpPr>
        <p:grpSp>
          <p:nvGrpSpPr>
            <p:cNvPr name="Group 8" id="8"/>
            <p:cNvGrpSpPr/>
            <p:nvPr/>
          </p:nvGrpSpPr>
          <p:grpSpPr>
            <a:xfrm rot="5400000">
              <a:off x="5615670" y="-5615670"/>
              <a:ext cx="4580624" cy="15811964"/>
              <a:chOff x="0" y="0"/>
              <a:chExt cx="2158426" cy="7450724"/>
            </a:xfrm>
          </p:grpSpPr>
          <p:sp>
            <p:nvSpPr>
              <p:cNvPr name="Freeform 9" id="9"/>
              <p:cNvSpPr/>
              <p:nvPr/>
            </p:nvSpPr>
            <p:spPr>
              <a:xfrm flipH="false" flipV="false" rot="0">
                <a:off x="-9098" y="-6509"/>
                <a:ext cx="2172757" cy="7482777"/>
              </a:xfrm>
              <a:custGeom>
                <a:avLst/>
                <a:gdLst/>
                <a:ahLst/>
                <a:cxnLst/>
                <a:rect r="r" b="b" t="t" l="l"/>
                <a:pathLst>
                  <a:path h="7482777" w="2172757">
                    <a:moveTo>
                      <a:pt x="63030" y="6889224"/>
                    </a:moveTo>
                    <a:cubicBezTo>
                      <a:pt x="63030" y="6889224"/>
                      <a:pt x="0" y="6642660"/>
                      <a:pt x="10218" y="1214762"/>
                    </a:cubicBezTo>
                    <a:cubicBezTo>
                      <a:pt x="18651" y="990971"/>
                      <a:pt x="65033" y="645332"/>
                      <a:pt x="65033" y="645332"/>
                    </a:cubicBezTo>
                    <a:cubicBezTo>
                      <a:pt x="82233" y="502466"/>
                      <a:pt x="56685" y="337866"/>
                      <a:pt x="181385" y="223925"/>
                    </a:cubicBezTo>
                    <a:cubicBezTo>
                      <a:pt x="346794" y="72788"/>
                      <a:pt x="621643" y="0"/>
                      <a:pt x="1279684" y="6965"/>
                    </a:cubicBezTo>
                    <a:cubicBezTo>
                      <a:pt x="1496432" y="16819"/>
                      <a:pt x="1700747" y="36481"/>
                      <a:pt x="1834936" y="101690"/>
                    </a:cubicBezTo>
                    <a:cubicBezTo>
                      <a:pt x="2090982" y="226120"/>
                      <a:pt x="2172757" y="459160"/>
                      <a:pt x="2167269" y="704684"/>
                    </a:cubicBezTo>
                    <a:cubicBezTo>
                      <a:pt x="2167269" y="704684"/>
                      <a:pt x="2123981" y="1013073"/>
                      <a:pt x="2131415" y="1248607"/>
                    </a:cubicBezTo>
                    <a:cubicBezTo>
                      <a:pt x="2138538" y="6631026"/>
                      <a:pt x="2145695" y="6826628"/>
                      <a:pt x="2145695" y="6826628"/>
                    </a:cubicBezTo>
                    <a:cubicBezTo>
                      <a:pt x="2129013" y="7042360"/>
                      <a:pt x="2014369" y="7252972"/>
                      <a:pt x="1817500" y="7364596"/>
                    </a:cubicBezTo>
                    <a:cubicBezTo>
                      <a:pt x="1667148" y="7449845"/>
                      <a:pt x="1469117" y="7464943"/>
                      <a:pt x="1157955" y="7454201"/>
                    </a:cubicBezTo>
                    <a:cubicBezTo>
                      <a:pt x="645952" y="7448924"/>
                      <a:pt x="384604" y="7482777"/>
                      <a:pt x="254278" y="7373620"/>
                    </a:cubicBezTo>
                    <a:cubicBezTo>
                      <a:pt x="145767" y="7282735"/>
                      <a:pt x="81795" y="7089422"/>
                      <a:pt x="63030" y="6889224"/>
                    </a:cubicBezTo>
                    <a:close/>
                  </a:path>
                </a:pathLst>
              </a:custGeom>
              <a:solidFill>
                <a:srgbClr val="FFFBEC"/>
              </a:solidFill>
            </p:spPr>
          </p:sp>
        </p:grpSp>
        <p:sp>
          <p:nvSpPr>
            <p:cNvPr name="TextBox 10" id="10"/>
            <p:cNvSpPr txBox="true"/>
            <p:nvPr/>
          </p:nvSpPr>
          <p:spPr>
            <a:xfrm rot="0">
              <a:off x="1295152" y="341616"/>
              <a:ext cx="13221660" cy="4000500"/>
            </a:xfrm>
            <a:prstGeom prst="rect">
              <a:avLst/>
            </a:prstGeom>
          </p:spPr>
          <p:txBody>
            <a:bodyPr anchor="t" rtlCol="false" tIns="0" lIns="0" bIns="0" rIns="0">
              <a:spAutoFit/>
            </a:bodyPr>
            <a:lstStyle/>
            <a:p>
              <a:pPr algn="ctr">
                <a:lnSpc>
                  <a:spcPts val="7920"/>
                </a:lnSpc>
              </a:pPr>
              <a:r>
                <a:rPr lang="en-US" sz="6600" spc="99">
                  <a:solidFill>
                    <a:srgbClr val="51604D"/>
                  </a:solidFill>
                  <a:latin typeface="More Sugar"/>
                </a:rPr>
                <a:t>Mobil işletim sistemlerine örnekler verebilir misiniz? </a:t>
              </a:r>
            </a:p>
          </p:txBody>
        </p:sp>
      </p:grpSp>
      <p:grpSp>
        <p:nvGrpSpPr>
          <p:cNvPr name="Group 11" id="11"/>
          <p:cNvGrpSpPr/>
          <p:nvPr/>
        </p:nvGrpSpPr>
        <p:grpSpPr>
          <a:xfrm rot="0">
            <a:off x="9433704" y="4741004"/>
            <a:ext cx="7800170" cy="4517296"/>
            <a:chOff x="0" y="0"/>
            <a:chExt cx="10400226" cy="6023062"/>
          </a:xfrm>
        </p:grpSpPr>
        <p:sp>
          <p:nvSpPr>
            <p:cNvPr name="AutoShape 12" id="12"/>
            <p:cNvSpPr/>
            <p:nvPr/>
          </p:nvSpPr>
          <p:spPr>
            <a:xfrm rot="0">
              <a:off x="0" y="0"/>
              <a:ext cx="8260593" cy="5248570"/>
            </a:xfrm>
            <a:prstGeom prst="rect">
              <a:avLst/>
            </a:prstGeom>
            <a:solidFill>
              <a:srgbClr val="51604D"/>
            </a:solidFill>
          </p:spPr>
        </p:sp>
        <p:sp>
          <p:nvSpPr>
            <p:cNvPr name="AutoShape 13" id="13"/>
            <p:cNvSpPr/>
            <p:nvPr/>
          </p:nvSpPr>
          <p:spPr>
            <a:xfrm rot="0">
              <a:off x="532114" y="364322"/>
              <a:ext cx="9868113" cy="5658740"/>
            </a:xfrm>
            <a:prstGeom prst="rect">
              <a:avLst/>
            </a:prstGeom>
            <a:solidFill>
              <a:srgbClr val="FFFBEC"/>
            </a:solidFill>
          </p:spPr>
        </p:sp>
        <p:sp>
          <p:nvSpPr>
            <p:cNvPr name="TextBox 14" id="14"/>
            <p:cNvSpPr txBox="true"/>
            <p:nvPr/>
          </p:nvSpPr>
          <p:spPr>
            <a:xfrm rot="0">
              <a:off x="625839" y="583149"/>
              <a:ext cx="9680662" cy="5003797"/>
            </a:xfrm>
            <a:prstGeom prst="rect">
              <a:avLst/>
            </a:prstGeom>
          </p:spPr>
          <p:txBody>
            <a:bodyPr anchor="t" rtlCol="false" tIns="0" lIns="0" bIns="0" rIns="0">
              <a:spAutoFit/>
            </a:bodyPr>
            <a:lstStyle/>
            <a:p>
              <a:pPr algn="ctr" marL="0" indent="0" lvl="0">
                <a:lnSpc>
                  <a:spcPts val="3060"/>
                </a:lnSpc>
              </a:pPr>
              <a:r>
                <a:rPr lang="en-US" sz="1800">
                  <a:solidFill>
                    <a:srgbClr val="253140"/>
                  </a:solidFill>
                  <a:latin typeface="Nunito"/>
                </a:rPr>
                <a:t>Bu işletim sistemlerinin geliştirilmesinin durdurulmasının ana sebebi olarak uygulama marketlerinin yeterince gelişmemesini görebiliriz. Uygulama geliştiriciler çalışmalarının en fazla cihaza ulaşmasını amaçladıkları için en çok kullanılan işletim sistemlerine uygun uygulamalar geliştirmektedirler. Bu sebeple de farklı markaların oluşturdukları işletim sistemlerine yönelmek yerine farklı markaların ortak olarak kullanabilecekleri işletim sistemlerine yönelmeyi tercih etmişlerdir. Bu sebeple; güncel mobil işletim sistemlerine baktığımız zaman iOS ve Android en güncel ve en yaygın işletim sistemleri olarak öne çıkmaktadır. </a:t>
              </a:r>
            </a:p>
          </p:txBody>
        </p:sp>
      </p:grpSp>
      <p:sp>
        <p:nvSpPr>
          <p:cNvPr name="Freeform 15" id="15"/>
          <p:cNvSpPr/>
          <p:nvPr/>
        </p:nvSpPr>
        <p:spPr>
          <a:xfrm flipH="false" flipV="false" rot="0">
            <a:off x="345921" y="759830"/>
            <a:ext cx="2493918" cy="2285335"/>
          </a:xfrm>
          <a:custGeom>
            <a:avLst/>
            <a:gdLst/>
            <a:ahLst/>
            <a:cxnLst/>
            <a:rect r="r" b="b" t="t" l="l"/>
            <a:pathLst>
              <a:path h="2285335" w="2493918">
                <a:moveTo>
                  <a:pt x="0" y="0"/>
                </a:moveTo>
                <a:lnTo>
                  <a:pt x="2493917" y="0"/>
                </a:lnTo>
                <a:lnTo>
                  <a:pt x="2493917" y="2285335"/>
                </a:lnTo>
                <a:lnTo>
                  <a:pt x="0" y="228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6478410" y="1328360"/>
            <a:ext cx="1561780" cy="1561780"/>
          </a:xfrm>
          <a:custGeom>
            <a:avLst/>
            <a:gdLst/>
            <a:ahLst/>
            <a:cxnLst/>
            <a:rect r="r" b="b" t="t" l="l"/>
            <a:pathLst>
              <a:path h="1561780" w="1561780">
                <a:moveTo>
                  <a:pt x="0" y="0"/>
                </a:moveTo>
                <a:lnTo>
                  <a:pt x="1561780" y="0"/>
                </a:lnTo>
                <a:lnTo>
                  <a:pt x="1561780" y="1561780"/>
                </a:lnTo>
                <a:lnTo>
                  <a:pt x="0" y="156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961275" y="1360540"/>
            <a:ext cx="1497418" cy="1497418"/>
          </a:xfrm>
          <a:custGeom>
            <a:avLst/>
            <a:gdLst/>
            <a:ahLst/>
            <a:cxnLst/>
            <a:rect r="r" b="b" t="t" l="l"/>
            <a:pathLst>
              <a:path h="1497418" w="1497418">
                <a:moveTo>
                  <a:pt x="0" y="0"/>
                </a:moveTo>
                <a:lnTo>
                  <a:pt x="1497419" y="0"/>
                </a:lnTo>
                <a:lnTo>
                  <a:pt x="1497419" y="1497419"/>
                </a:lnTo>
                <a:lnTo>
                  <a:pt x="0" y="1497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DAGJgwUF57c</dc:identifier>
  <dcterms:modified xsi:type="dcterms:W3CDTF">2011-08-01T06:04:30Z</dcterms:modified>
  <cp:revision>1</cp:revision>
  <dc:title>Deneyap Mobil Uygulama Hafta-1</dc:title>
</cp:coreProperties>
</file>